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58" r:id="rId3"/>
    <p:sldId id="297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8" r:id="rId34"/>
    <p:sldId id="291" r:id="rId35"/>
    <p:sldId id="300" r:id="rId36"/>
    <p:sldId id="299" r:id="rId37"/>
    <p:sldId id="292" r:id="rId38"/>
    <p:sldId id="293" r:id="rId39"/>
    <p:sldId id="296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4F026-C52E-44E7-A605-B51B1C2F28F1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EB9F1-1BC9-48F6-8EE0-503FA333470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945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003786" y="695135"/>
            <a:ext cx="4848992" cy="342815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2 - Θέση σημειώσεων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3209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2 - Θέση σημειώσεων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165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2 - Θέση σημειώσεων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2999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3" name="2 - Θέση σημειώσεων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0011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9A13-4771-4956-8CF6-C2E4B450F043}" type="datetimeFigureOut">
              <a:rPr lang="el-GR" smtClean="0"/>
              <a:pPr/>
              <a:t>14/5/2019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1165-57A8-4860-BE05-27148147A35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 idx="4294967295"/>
          </p:nvPr>
        </p:nvSpPr>
        <p:spPr>
          <a:xfrm>
            <a:off x="457170" y="1010455"/>
            <a:ext cx="8228766" cy="114500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/>
          <a:p>
            <a:pPr lvl="0">
              <a:buNone/>
            </a:pPr>
            <a:r>
              <a:rPr lang="el-GR">
                <a:latin typeface="Calibri"/>
              </a:rPr>
              <a:t>Αν χρειαστεί μπορώ  να βοηθήσω τον εαυτό μου και τους φίλους μου</a:t>
            </a:r>
            <a:r>
              <a:rPr lang="en-US">
                <a:latin typeface="Calibri"/>
              </a:rPr>
              <a:t>!</a:t>
            </a:r>
            <a:endParaRPr lang="el-GR">
              <a:latin typeface="Calibri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587632" y="2579780"/>
            <a:ext cx="7818285" cy="909211"/>
          </a:xfrm>
          <a:prstGeom prst="rect">
            <a:avLst/>
          </a:prstGeo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  <a:miter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none" lIns="81643" tIns="40817" rIns="81643" bIns="40817" anchor="t" anchorCtr="1" compatLnSpc="0"/>
          <a:lstStyle/>
          <a:p>
            <a:pPr algn="ctr" defTabSz="829452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900" dirty="0">
                <a:solidFill>
                  <a:srgbClr val="000000"/>
                </a:solidFill>
                <a:latin typeface="Calibri"/>
                <a:ea typeface="Microsoft YaHei" pitchFamily="2"/>
                <a:cs typeface="Arial" pitchFamily="2"/>
              </a:rPr>
              <a:t>Βασικές αρχές πρώτων βοηθειών </a:t>
            </a:r>
            <a:endParaRPr lang="en-US" sz="2900" dirty="0">
              <a:solidFill>
                <a:srgbClr val="000000"/>
              </a:solidFill>
              <a:latin typeface="Calibri"/>
              <a:ea typeface="Microsoft YaHei" pitchFamily="2"/>
              <a:cs typeface="Arial" pitchFamily="2"/>
            </a:endParaRPr>
          </a:p>
          <a:p>
            <a:pPr algn="ctr" defTabSz="829452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900" dirty="0">
                <a:solidFill>
                  <a:srgbClr val="000000"/>
                </a:solidFill>
                <a:latin typeface="Calibri"/>
                <a:ea typeface="Microsoft YaHei" pitchFamily="2"/>
                <a:cs typeface="Arial" pitchFamily="2"/>
              </a:rPr>
              <a:t>για τους μαθητές του γυμνασίου</a:t>
            </a:r>
          </a:p>
        </p:txBody>
      </p:sp>
      <p:sp>
        <p:nvSpPr>
          <p:cNvPr id="4" name="5 - Ορθογώνιο"/>
          <p:cNvSpPr/>
          <p:nvPr/>
        </p:nvSpPr>
        <p:spPr>
          <a:xfrm>
            <a:off x="3024183" y="4278219"/>
            <a:ext cx="3294969" cy="1099419"/>
          </a:xfrm>
          <a:prstGeom prst="rect">
            <a:avLst/>
          </a:prstGeo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  <a:miter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none" lIns="82945" tIns="41473" rIns="82945" bIns="41473" anchor="t" anchorCtr="1" compatLnSpc="1">
            <a:spAutoFit/>
          </a:bodyPr>
          <a:lstStyle/>
          <a:p>
            <a:pPr algn="ctr"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dirty="0">
                <a:solidFill>
                  <a:srgbClr val="000000"/>
                </a:solidFill>
                <a:latin typeface="Calibri"/>
              </a:rPr>
              <a:t>Υπουργείο Υγείας</a:t>
            </a:r>
          </a:p>
          <a:p>
            <a:pPr algn="ctr"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dirty="0">
                <a:solidFill>
                  <a:srgbClr val="000000"/>
                </a:solidFill>
                <a:latin typeface="Calibri"/>
              </a:rPr>
              <a:t>Ινστιτούτο Υγείας του Παιδιού</a:t>
            </a:r>
          </a:p>
          <a:p>
            <a:pPr algn="ctr"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dirty="0">
                <a:solidFill>
                  <a:srgbClr val="000000"/>
                </a:solidFill>
                <a:latin typeface="Calibri"/>
              </a:rPr>
              <a:t>Δ/</a:t>
            </a:r>
            <a:r>
              <a:rPr lang="el-GR" sz="1600" b="1" dirty="0" err="1">
                <a:solidFill>
                  <a:srgbClr val="000000"/>
                </a:solidFill>
                <a:latin typeface="Calibri"/>
              </a:rPr>
              <a:t>νση </a:t>
            </a:r>
            <a:r>
              <a:rPr lang="el-GR" sz="1600" b="1" dirty="0">
                <a:solidFill>
                  <a:srgbClr val="000000"/>
                </a:solidFill>
                <a:latin typeface="Calibri"/>
              </a:rPr>
              <a:t>Κοινωνικής και Αναπτυξιακής</a:t>
            </a:r>
          </a:p>
          <a:p>
            <a:pPr algn="ctr"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dirty="0">
                <a:solidFill>
                  <a:srgbClr val="000000"/>
                </a:solidFill>
                <a:latin typeface="Calibri"/>
              </a:rPr>
              <a:t>Παιδιατρικής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5"/>
            <a:ext cx="8228766" cy="608001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Απώλεια αισθήσεων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077323"/>
            <a:ext cx="8228766" cy="5291271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l-GR" sz="1800" dirty="0">
                <a:latin typeface="Calibri"/>
              </a:rPr>
              <a:t>	</a:t>
            </a:r>
            <a:r>
              <a:rPr lang="el-GR" sz="2600" dirty="0"/>
              <a:t>Η απώλεια των αισθήσεων μπορεί να προκληθεί από πολλά αίτια. Συνήθως είναι απλή λιποθυμία από κούραση, νηστεία, </a:t>
            </a:r>
            <a:r>
              <a:rPr lang="el-GR" sz="2600" dirty="0" smtClean="0"/>
              <a:t>ορθοστασία ή κάποια </a:t>
            </a:r>
            <a:r>
              <a:rPr lang="el-GR" sz="2600" dirty="0"/>
              <a:t>ασθένεια και το άτομο γρήγορα </a:t>
            </a:r>
            <a:r>
              <a:rPr lang="el-GR" sz="2600" dirty="0" smtClean="0"/>
              <a:t>ξαναβρίσκει τις </a:t>
            </a:r>
            <a:r>
              <a:rPr lang="el-GR" sz="2600" dirty="0"/>
              <a:t>αισθήσεις του.</a:t>
            </a:r>
          </a:p>
          <a:p>
            <a:pPr lvl="0">
              <a:buNone/>
            </a:pPr>
            <a:r>
              <a:rPr lang="el-GR" sz="2600" dirty="0"/>
              <a:t>	</a:t>
            </a:r>
            <a:r>
              <a:rPr lang="el-GR" sz="2600" b="1" dirty="0" smtClean="0">
                <a:solidFill>
                  <a:srgbClr val="FF0000"/>
                </a:solidFill>
              </a:rPr>
              <a:t>Τι πρέπει να κάνουμε:</a:t>
            </a:r>
          </a:p>
          <a:p>
            <a:pPr lvl="0"/>
            <a:r>
              <a:rPr lang="el-GR" sz="2600" dirty="0" smtClean="0"/>
              <a:t>Ξαπλώστε το άτομο.</a:t>
            </a:r>
          </a:p>
          <a:p>
            <a:pPr lvl="0"/>
            <a:r>
              <a:rPr lang="el-GR" sz="2600" dirty="0" smtClean="0"/>
              <a:t>Χαλαρώστε τα ρούχα γύρω από τον λαιμό και τη μέση.</a:t>
            </a:r>
          </a:p>
          <a:p>
            <a:pPr lvl="0"/>
            <a:r>
              <a:rPr lang="el-GR" sz="2600" dirty="0" smtClean="0"/>
              <a:t>Σηκώστε ψηλά τα πόδια του.</a:t>
            </a:r>
          </a:p>
          <a:p>
            <a:pPr lvl="0"/>
            <a:r>
              <a:rPr lang="el-GR" sz="2600" b="1" dirty="0" smtClean="0">
                <a:solidFill>
                  <a:srgbClr val="77933C"/>
                </a:solidFill>
              </a:rPr>
              <a:t>Μην δίνετε τίποτα να πιει. Δεν μπορεί να </a:t>
            </a:r>
            <a:r>
              <a:rPr lang="el-GR" sz="2600" b="1" dirty="0" smtClean="0">
                <a:solidFill>
                  <a:schemeClr val="accent3">
                    <a:lumMod val="75000"/>
                  </a:schemeClr>
                </a:solidFill>
              </a:rPr>
              <a:t>καταπιεί</a:t>
            </a:r>
            <a:r>
              <a:rPr lang="el-GR" sz="26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lvl="0"/>
            <a:endParaRPr lang="el-GR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	</a:t>
            </a:r>
            <a:r>
              <a:rPr lang="el-GR" sz="2600" b="1" dirty="0" smtClean="0">
                <a:solidFill>
                  <a:srgbClr val="FF0000"/>
                </a:solidFill>
              </a:rPr>
              <a:t>Προσοχή!! Αν προηγήθηκε τραυματισμός μην  μετακινήσετε το άτομο από τη θέση του. </a:t>
            </a:r>
          </a:p>
          <a:p>
            <a:pPr lvl="0"/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5"/>
            <a:ext cx="8228766" cy="608001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Απώλεια αισθήσεων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077323"/>
            <a:ext cx="4114826" cy="4367901"/>
          </a:xfrm>
        </p:spPr>
        <p:txBody>
          <a:bodyPr/>
          <a:lstStyle/>
          <a:p>
            <a:pPr lvl="0"/>
            <a:r>
              <a:rPr lang="el-GR" sz="2500" dirty="0">
                <a:latin typeface="Calibri"/>
              </a:rPr>
              <a:t>Εφόσον το άτομο  </a:t>
            </a:r>
            <a:r>
              <a:rPr lang="el-GR" sz="2500" dirty="0" smtClean="0">
                <a:latin typeface="Calibri"/>
              </a:rPr>
              <a:t>ξαναβρεί </a:t>
            </a:r>
            <a:r>
              <a:rPr lang="el-GR" sz="2500" dirty="0">
                <a:latin typeface="Calibri"/>
              </a:rPr>
              <a:t>τις αισθήσεις του, κρατήστε </a:t>
            </a:r>
            <a:r>
              <a:rPr lang="el-GR" sz="2500" dirty="0" smtClean="0">
                <a:latin typeface="Calibri"/>
              </a:rPr>
              <a:t>το </a:t>
            </a:r>
            <a:r>
              <a:rPr lang="el-GR" sz="2500" dirty="0">
                <a:latin typeface="Calibri"/>
              </a:rPr>
              <a:t>ξαπλωμένο για 10-15 </a:t>
            </a:r>
            <a:r>
              <a:rPr lang="el-GR" sz="2500" dirty="0" smtClean="0">
                <a:latin typeface="Calibri"/>
              </a:rPr>
              <a:t>λεπτά.</a:t>
            </a:r>
            <a:endParaRPr lang="el-GR" sz="2500" dirty="0">
              <a:latin typeface="Calibri"/>
            </a:endParaRPr>
          </a:p>
          <a:p>
            <a:pPr lvl="0"/>
            <a:r>
              <a:rPr lang="el-GR" sz="2500" dirty="0">
                <a:latin typeface="Calibri"/>
              </a:rPr>
              <a:t>Εάν δεν </a:t>
            </a:r>
            <a:r>
              <a:rPr lang="el-GR" sz="2500" dirty="0" smtClean="0">
                <a:latin typeface="Calibri"/>
              </a:rPr>
              <a:t>ξαναβρεί </a:t>
            </a:r>
            <a:r>
              <a:rPr lang="el-GR" sz="2500" dirty="0">
                <a:latin typeface="Calibri"/>
              </a:rPr>
              <a:t>τις αισθήσεις του αλλά αναπνέει, τοποθετήστε τον ξαπλωμένο στο αριστερό πλάι, ώστε να </a:t>
            </a:r>
            <a:r>
              <a:rPr lang="el-GR" sz="2500" dirty="0" smtClean="0">
                <a:latin typeface="Calibri"/>
              </a:rPr>
              <a:t>μην εμποδίζεται η αναπνοή του </a:t>
            </a:r>
            <a:r>
              <a:rPr lang="el-GR" sz="2500" dirty="0">
                <a:latin typeface="Calibri"/>
              </a:rPr>
              <a:t>και να αναπνέει ελεύθερα.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702634" y="1403941"/>
            <a:ext cx="3919045" cy="39692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- Ορθογώνιο"/>
          <p:cNvSpPr/>
          <p:nvPr/>
        </p:nvSpPr>
        <p:spPr>
          <a:xfrm>
            <a:off x="683568" y="5589240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Προσοχή!! Αν προηγήθηκε τραυματισμός  μην  μετακινήσετε το άτομο από τη θέση του.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5"/>
            <a:ext cx="8228766" cy="608001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Αντικείμενο ή έντομο στο αυτί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077324"/>
            <a:ext cx="8228766" cy="5487246"/>
          </a:xfrm>
        </p:spPr>
        <p:txBody>
          <a:bodyPr/>
          <a:lstStyle/>
          <a:p>
            <a:pPr lvl="0">
              <a:buNone/>
            </a:pPr>
            <a:r>
              <a:rPr lang="el-GR" sz="1800" dirty="0">
                <a:latin typeface="Calibri"/>
              </a:rPr>
              <a:t>	</a:t>
            </a:r>
            <a:r>
              <a:rPr lang="el-GR" sz="2400" b="1" dirty="0" smtClean="0">
                <a:solidFill>
                  <a:srgbClr val="FF0000"/>
                </a:solidFill>
              </a:rPr>
              <a:t>Τι πρέπει να κάνουμε:</a:t>
            </a:r>
            <a:endParaRPr lang="el-GR" sz="2400" b="1" dirty="0" smtClean="0"/>
          </a:p>
          <a:p>
            <a:pPr lvl="0">
              <a:buNone/>
            </a:pPr>
            <a:r>
              <a:rPr lang="el-GR" sz="2400" dirty="0" smtClean="0"/>
              <a:t>	Εάν πρόκειται για </a:t>
            </a:r>
            <a:r>
              <a:rPr lang="el-GR" sz="2400" b="1" dirty="0" smtClean="0">
                <a:solidFill>
                  <a:srgbClr val="FF0000"/>
                </a:solidFill>
              </a:rPr>
              <a:t>ζωντανό έντομο</a:t>
            </a:r>
            <a:r>
              <a:rPr lang="el-GR" sz="2400" dirty="0" smtClean="0"/>
              <a:t>:</a:t>
            </a:r>
          </a:p>
          <a:p>
            <a:pPr lvl="0"/>
            <a:r>
              <a:rPr lang="el-GR" sz="2400" dirty="0" smtClean="0"/>
              <a:t>Το </a:t>
            </a:r>
            <a:r>
              <a:rPr lang="el-GR" sz="2400" dirty="0" smtClean="0"/>
              <a:t>άτομο </a:t>
            </a:r>
            <a:r>
              <a:rPr lang="el-GR" sz="2400" dirty="0" smtClean="0"/>
              <a:t>μπορεί </a:t>
            </a:r>
            <a:r>
              <a:rPr lang="el-GR" sz="2400" dirty="0" smtClean="0"/>
              <a:t>να γυρίσει το κεφάλι του στο πλάι, έχοντας το αυτί με το έντομο προς τα πάνω.</a:t>
            </a:r>
          </a:p>
          <a:p>
            <a:pPr lvl="0"/>
            <a:r>
              <a:rPr lang="el-GR" sz="2400" dirty="0" smtClean="0"/>
              <a:t>Ρίξτε λίγο νερό μέσα στο αυτί και τραβήξτε το πτερύγιο του αυτιού προς τα πίσω και πάνω. Το έντομο θα βγει έξω. </a:t>
            </a:r>
            <a:r>
              <a:rPr lang="el-GR" sz="2400" dirty="0" err="1" smtClean="0"/>
              <a:t>Απομακρύνετέ</a:t>
            </a:r>
            <a:r>
              <a:rPr lang="el-GR" sz="2400" dirty="0" smtClean="0"/>
              <a:t> το.</a:t>
            </a:r>
          </a:p>
          <a:p>
            <a:pPr lvl="0"/>
            <a:r>
              <a:rPr lang="el-GR" sz="2400" dirty="0" smtClean="0"/>
              <a:t>Αν το έντομο δεν βγει έξω, μην επιχειρήσετε να το βγάλετε. Απαιτείται ιατρική αντιμετώπιση.</a:t>
            </a:r>
          </a:p>
          <a:p>
            <a:pPr lvl="0">
              <a:buNone/>
            </a:pPr>
            <a:endParaRPr lang="el-GR" sz="2400" dirty="0" smtClean="0"/>
          </a:p>
          <a:p>
            <a:pPr lvl="0" algn="ctr"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	</a:t>
            </a:r>
            <a:r>
              <a:rPr lang="el-GR" sz="2400" b="1" dirty="0" smtClean="0">
                <a:solidFill>
                  <a:srgbClr val="FF0000"/>
                </a:solidFill>
              </a:rPr>
              <a:t>Αν πρόκειται για κάποιο αντικείμενο μέσα στο αυτί, μην επιχειρήσετε να το βγάλετε.  Απαιτείται ιατρική αντιμετώπιση.</a:t>
            </a:r>
          </a:p>
          <a:p>
            <a:pPr lvl="0">
              <a:buNone/>
            </a:pPr>
            <a:endParaRPr lang="el-GR" dirty="0"/>
          </a:p>
          <a:p>
            <a:pPr lvl="0"/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477351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Μάτια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522314" y="946673"/>
            <a:ext cx="8228766" cy="5487246"/>
          </a:xfrm>
        </p:spPr>
        <p:txBody>
          <a:bodyPr/>
          <a:lstStyle/>
          <a:p>
            <a:pPr lvl="0">
              <a:buNone/>
            </a:pPr>
            <a:r>
              <a:rPr lang="el-GR" sz="2200" dirty="0">
                <a:latin typeface="Calibri"/>
              </a:rPr>
              <a:t>	</a:t>
            </a:r>
            <a:r>
              <a:rPr lang="el-GR" sz="2200" dirty="0" smtClean="0"/>
              <a:t>Ο πιο συχνός τραυματισμός στο μάτι είναι από κάποιο αντικείμενο π.χ. γυαλιά, μολύβι κλπ. ή όταν ένα μικρό σωματίδιο ή χημική ουσία μπει μέσα στο μάτι.</a:t>
            </a:r>
          </a:p>
          <a:p>
            <a:pPr lvl="0">
              <a:buNone/>
            </a:pPr>
            <a:r>
              <a:rPr lang="el-GR" sz="2200" b="1" dirty="0" smtClean="0">
                <a:solidFill>
                  <a:srgbClr val="FF0000"/>
                </a:solidFill>
              </a:rPr>
              <a:t>Τι πρέπει να κάνουμε:</a:t>
            </a:r>
          </a:p>
          <a:p>
            <a:pPr lvl="0"/>
            <a:r>
              <a:rPr lang="el-GR" sz="2200" dirty="0" smtClean="0"/>
              <a:t>Εμποδίζουμε το άτομο να «τρίψει» τα μάτια του ή να μετακινήσει το αντικείμενο.</a:t>
            </a:r>
          </a:p>
          <a:p>
            <a:pPr lvl="0"/>
            <a:r>
              <a:rPr lang="el-GR" sz="2200" dirty="0" smtClean="0"/>
              <a:t>Δεν αγγίζουμε το μάτι και δεν πιέζουμε.</a:t>
            </a:r>
          </a:p>
          <a:p>
            <a:pPr lvl="0"/>
            <a:r>
              <a:rPr lang="el-GR" sz="2200" dirty="0" smtClean="0"/>
              <a:t>Η έντονη δακρύρροια (τα πολλά δάκρυα που τρέχουν) βοηθά να απομακρυνθούν από το μάτι μικρά σωματίδια (π.χ. σκόνη).</a:t>
            </a:r>
          </a:p>
          <a:p>
            <a:r>
              <a:rPr lang="el-GR" sz="2200" dirty="0" smtClean="0"/>
              <a:t>Το άτομο μπορεί να ξαπλώσει, να γυρίσει το κεφάλι του προς τη μεριά του τραυματισμένου ματιού  </a:t>
            </a:r>
            <a:r>
              <a:rPr lang="el-GR" sz="2200" b="1" dirty="0" smtClean="0">
                <a:solidFill>
                  <a:srgbClr val="FF0000"/>
                </a:solidFill>
              </a:rPr>
              <a:t>και να ρίξουμε νερό </a:t>
            </a:r>
            <a:r>
              <a:rPr lang="el-GR" sz="2200" dirty="0" smtClean="0"/>
              <a:t>μαλακά μέσα στο μάτι , ώστε το σωματίδιο να βγει.</a:t>
            </a:r>
          </a:p>
          <a:p>
            <a:pPr lvl="0"/>
            <a:r>
              <a:rPr lang="el-GR" sz="2200" dirty="0" smtClean="0"/>
              <a:t>Αν το σωματίδιο δεν βγει και το μάτι πονάει, βοηθάει να κλείσουμε το βλέφαρο με κάποιο καθαρό ύφασμα.</a:t>
            </a:r>
            <a:endParaRPr lang="el-GR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477351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Μάτια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522314" y="946673"/>
            <a:ext cx="8228766" cy="5487246"/>
          </a:xfrm>
        </p:spPr>
        <p:txBody>
          <a:bodyPr/>
          <a:lstStyle/>
          <a:p>
            <a:pPr lvl="0">
              <a:buNone/>
            </a:pPr>
            <a:r>
              <a:rPr lang="el-GR" sz="1800" b="1" dirty="0">
                <a:solidFill>
                  <a:srgbClr val="FF0000"/>
                </a:solidFill>
                <a:latin typeface="Calibri"/>
              </a:rPr>
              <a:t>	</a:t>
            </a:r>
            <a:r>
              <a:rPr lang="el-GR" sz="2800" dirty="0" smtClean="0"/>
              <a:t>Μπορούμε </a:t>
            </a:r>
            <a:r>
              <a:rPr lang="el-GR" sz="2800" dirty="0" smtClean="0">
                <a:solidFill>
                  <a:srgbClr val="FF0000"/>
                </a:solidFill>
              </a:rPr>
              <a:t>να ρίξουμε νερό </a:t>
            </a:r>
            <a:r>
              <a:rPr lang="el-GR" sz="2800" dirty="0" smtClean="0"/>
              <a:t>μαλακά μέσα στο μάτι</a:t>
            </a:r>
          </a:p>
          <a:p>
            <a:pPr lvl="0"/>
            <a:endParaRPr lang="el-GR" sz="2800" dirty="0">
              <a:latin typeface="Calibri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51720" y="1772816"/>
            <a:ext cx="5040560" cy="3960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73864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Αιμορραγία από την μύτη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142648"/>
            <a:ext cx="8228766" cy="4964652"/>
          </a:xfrm>
        </p:spPr>
        <p:txBody>
          <a:bodyPr/>
          <a:lstStyle/>
          <a:p>
            <a:pPr lvl="0">
              <a:buNone/>
            </a:pPr>
            <a:r>
              <a:rPr lang="el-GR" sz="2200" dirty="0">
                <a:latin typeface="Calibri"/>
              </a:rPr>
              <a:t>	</a:t>
            </a:r>
            <a:r>
              <a:rPr lang="el-GR" sz="2200" dirty="0" smtClean="0"/>
              <a:t>Αιμορραγία από την μύτη μπορεί να προκληθεί από τραύμα, αλλεργία, ξηρότητα , μετά από «φύσημα» ή «σκάλισμα» της μύτης.</a:t>
            </a:r>
          </a:p>
          <a:p>
            <a:pPr lvl="0">
              <a:buNone/>
            </a:pPr>
            <a:r>
              <a:rPr lang="el-GR" sz="2200" b="1" dirty="0" smtClean="0">
                <a:solidFill>
                  <a:srgbClr val="FF0000"/>
                </a:solidFill>
              </a:rPr>
              <a:t>Τι πρέπει να κάνουμε:</a:t>
            </a:r>
          </a:p>
          <a:p>
            <a:pPr lvl="0"/>
            <a:r>
              <a:rPr lang="el-GR" sz="2200" dirty="0" smtClean="0"/>
              <a:t>Γέρνουμε το κεφάλι μπροστά, ενώ είμαστε καθισμένοι.</a:t>
            </a:r>
          </a:p>
          <a:p>
            <a:pPr lvl="0"/>
            <a:r>
              <a:rPr lang="el-GR" sz="2200" dirty="0" smtClean="0"/>
              <a:t>Κλείνουμε τα ρουθούνια, πιέζοντας στη ρίζα της μύτης, κάτω από τα οστά, με σταθερή πίεση για 10-15 λεπτά.</a:t>
            </a:r>
          </a:p>
          <a:p>
            <a:pPr lvl="0"/>
            <a:r>
              <a:rPr lang="el-GR" sz="2200" dirty="0" smtClean="0"/>
              <a:t>Αναπνέουμε από το στόμα.</a:t>
            </a:r>
          </a:p>
          <a:p>
            <a:pPr lvl="0"/>
            <a:r>
              <a:rPr lang="el-GR" sz="2200" dirty="0" smtClean="0"/>
              <a:t>Δεν «φυσάμε» τη μύτη, δεν τη σκουπίζουμε, δεν την τρίβουμε.</a:t>
            </a:r>
          </a:p>
          <a:p>
            <a:pPr lvl="0"/>
            <a:r>
              <a:rPr lang="el-GR" sz="2200" dirty="0" smtClean="0"/>
              <a:t>Αν η αιμορραγία συνεχίζεται ή υπάρχει κάποιος τραυματισμός, μπορούμε να τοποθετήσουμε πάνω στη μύτη μια </a:t>
            </a:r>
            <a:r>
              <a:rPr lang="el-GR" sz="2200" dirty="0" err="1" smtClean="0"/>
              <a:t>παγοκύστη</a:t>
            </a:r>
            <a:r>
              <a:rPr lang="el-GR" sz="2200" dirty="0" smtClean="0"/>
              <a:t> τυλιγμένη σε ύφασμα.</a:t>
            </a:r>
          </a:p>
          <a:p>
            <a:pPr lvl="0"/>
            <a:endParaRPr lang="el-GR" sz="22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6923485" cy="803969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Δηλητηριάσεις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251520" y="1268760"/>
            <a:ext cx="8294258" cy="5029970"/>
          </a:xfrm>
        </p:spPr>
        <p:txBody>
          <a:bodyPr/>
          <a:lstStyle/>
          <a:p>
            <a:pPr lvl="0">
              <a:buNone/>
            </a:pPr>
            <a:r>
              <a:rPr lang="el-GR" b="1" dirty="0">
                <a:solidFill>
                  <a:srgbClr val="FF0000"/>
                </a:solidFill>
                <a:latin typeface="Calibri"/>
              </a:rPr>
              <a:t>	</a:t>
            </a:r>
            <a:r>
              <a:rPr lang="el-GR" sz="2200" dirty="0"/>
              <a:t> </a:t>
            </a:r>
            <a:r>
              <a:rPr lang="el-GR" sz="2200" dirty="0" smtClean="0"/>
              <a:t>Δηλητηρίαση μπορεί να συμβεί αν καταπιούμε ή αναπνεύσουμε μια βλαπτική ουσία ή αν αυτή η ουσία  έρθει σε επαφή με το δέρμα ή τα μάτια μας. </a:t>
            </a:r>
            <a:endParaRPr lang="el-GR" sz="2200" b="1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	</a:t>
            </a:r>
            <a:r>
              <a:rPr lang="el-GR" sz="2200" b="1" dirty="0" smtClean="0">
                <a:solidFill>
                  <a:srgbClr val="FF0000"/>
                </a:solidFill>
              </a:rPr>
              <a:t>Τι πρέπει να κάνουμε:</a:t>
            </a:r>
            <a:endParaRPr lang="el-GR" sz="2200" dirty="0" smtClean="0">
              <a:solidFill>
                <a:srgbClr val="FF0000"/>
              </a:solidFill>
            </a:endParaRPr>
          </a:p>
          <a:p>
            <a:pPr lvl="0"/>
            <a:r>
              <a:rPr lang="el-GR" sz="2200" b="1" dirty="0" smtClean="0">
                <a:solidFill>
                  <a:srgbClr val="FF0000"/>
                </a:solidFill>
              </a:rPr>
              <a:t>Μην προκαλέσετε εμετό χωρίς οδηγία.</a:t>
            </a:r>
          </a:p>
          <a:p>
            <a:pPr lvl="0"/>
            <a:r>
              <a:rPr lang="el-GR" sz="2200" dirty="0" smtClean="0"/>
              <a:t>Αν η χημική ουσία ήρθε σε επαφή με το δέρμα ή τα μάτια μας, ξεπλένουμε με άφθονο νερό.</a:t>
            </a:r>
          </a:p>
          <a:p>
            <a:pPr lvl="0"/>
            <a:r>
              <a:rPr lang="el-GR" sz="2200" dirty="0" smtClean="0"/>
              <a:t>Επικοινωνήστε πολύ γρήγορα με κάποιον ενήλικα ή με τις πρώτες βοήθειες (166).</a:t>
            </a:r>
          </a:p>
          <a:p>
            <a:pPr lvl="0"/>
            <a:r>
              <a:rPr lang="el-GR" sz="2200" dirty="0" smtClean="0"/>
              <a:t>Μην πετάξετε, αλλά πάρτε μαζί σας το ύποπτο μπουκάλι με το φάρμακο ή το δηλητήριο, αν βρίσκεται κοντά σας. Μπορεί να χρειαστεί.</a:t>
            </a:r>
          </a:p>
          <a:p>
            <a:pPr lvl="0"/>
            <a:endParaRPr lang="el-GR" dirty="0"/>
          </a:p>
        </p:txBody>
      </p:sp>
      <p:pic>
        <p:nvPicPr>
          <p:cNvPr id="4" name="Picture 4" descr="Δηλητήριο, Τοξικές, Μπουκάλι, Υγρό, Πράσινο, Γυαλί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603739" y="1916832"/>
            <a:ext cx="1540261" cy="1737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73864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Δαγκώματα από ζώα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273299"/>
            <a:ext cx="8228766" cy="4309028"/>
          </a:xfrm>
        </p:spPr>
        <p:txBody>
          <a:bodyPr/>
          <a:lstStyle/>
          <a:p>
            <a:pPr lvl="0">
              <a:buNone/>
            </a:pPr>
            <a:r>
              <a:rPr lang="el-GR" sz="2500" b="1" dirty="0">
                <a:solidFill>
                  <a:srgbClr val="FF0000"/>
                </a:solidFill>
                <a:latin typeface="Calibri"/>
              </a:rPr>
              <a:t>	</a:t>
            </a:r>
            <a:r>
              <a:rPr lang="el-GR" sz="2400" b="1" dirty="0">
                <a:solidFill>
                  <a:srgbClr val="FF0000"/>
                </a:solidFill>
                <a:latin typeface="Calibri"/>
              </a:rPr>
              <a:t>Τι πρέπει να κάνουμε:</a:t>
            </a:r>
            <a:endParaRPr lang="el-GR" sz="2400" dirty="0">
              <a:latin typeface="Calibri"/>
            </a:endParaRPr>
          </a:p>
          <a:p>
            <a:r>
              <a:rPr lang="el-GR" sz="2400" dirty="0" smtClean="0"/>
              <a:t>Κρατήστε την πληγή κάτω από τρεχούμενο νερό για 2-3 λεπτά. Πλύνετε καλά με σαπούνι και νερό.</a:t>
            </a:r>
          </a:p>
          <a:p>
            <a:pPr lvl="0"/>
            <a:r>
              <a:rPr lang="el-GR" sz="2400" dirty="0" smtClean="0"/>
              <a:t>Αντιμετωπίστε την αιμορραγία αν υπάρχει.</a:t>
            </a:r>
          </a:p>
          <a:p>
            <a:pPr lvl="0"/>
            <a:r>
              <a:rPr lang="el-GR" sz="2400" dirty="0" smtClean="0"/>
              <a:t>Φροντίστε να εντοπίσετε ή ίσως και να φωτογραφίσετε το ζώο. Μην προσπαθήσετε όμως να το πιάσετε ή να το ακουμπήσετε.</a:t>
            </a:r>
            <a:endParaRPr lang="el-GR" sz="2400" dirty="0">
              <a:latin typeface="Calibri"/>
            </a:endParaRPr>
          </a:p>
          <a:p>
            <a:pPr lvl="0"/>
            <a:endParaRPr lang="el-GR" sz="25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803969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Διάστρεμμα (στραμπούληγμα)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457170" y="1403942"/>
            <a:ext cx="8228766" cy="4824089"/>
          </a:xfrm>
        </p:spPr>
        <p:txBody>
          <a:bodyPr/>
          <a:lstStyle/>
          <a:p>
            <a:pPr marL="97966" indent="0">
              <a:buNone/>
            </a:pPr>
            <a:r>
              <a:rPr lang="el-GR" sz="2400" dirty="0" smtClean="0"/>
              <a:t>Πρόκειται για τραυματισμό μιας άρθρωσης. Συνήθως είναι επώδυνος και συνοδεύεται από μώλωπες (μελανιές).</a:t>
            </a:r>
            <a:endParaRPr lang="en-US" sz="2400" dirty="0" smtClean="0"/>
          </a:p>
          <a:p>
            <a:pPr marL="97966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Τι πρέπει να κάνουμε:</a:t>
            </a:r>
          </a:p>
          <a:p>
            <a:pPr lvl="0"/>
            <a:r>
              <a:rPr lang="el-GR" sz="2400" dirty="0" smtClean="0"/>
              <a:t>Κρατήστε το μέλος ψηλά αν είναι δυνατόν.</a:t>
            </a:r>
          </a:p>
          <a:p>
            <a:pPr lvl="0"/>
            <a:r>
              <a:rPr lang="el-GR" sz="2400" dirty="0" smtClean="0"/>
              <a:t>Βρέξτε ή βάλτε μια κομπρέσα/βρεγμένο ύφασμα με κρύο νερό γύρω-γύρω από την άρθρωση.</a:t>
            </a:r>
          </a:p>
          <a:p>
            <a:pPr lvl="0"/>
            <a:r>
              <a:rPr lang="el-GR" sz="2400" dirty="0" smtClean="0"/>
              <a:t>Ανανεώστε την κομπρέσα όταν στεγνώσει ή ζεσταθεί.</a:t>
            </a:r>
          </a:p>
          <a:p>
            <a:pPr marL="97966" indent="0">
              <a:buNone/>
            </a:pPr>
            <a:endParaRPr lang="el-GR" sz="22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934620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Διάστρεμμα (στραμπούληγμα)</a:t>
            </a:r>
            <a:endParaRPr lang="el-GR" sz="3300" dirty="0"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635896" y="1484784"/>
            <a:ext cx="5025930" cy="40546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- Ελλειψοειδής επεξήγηση"/>
          <p:cNvSpPr/>
          <p:nvPr/>
        </p:nvSpPr>
        <p:spPr>
          <a:xfrm>
            <a:off x="179512" y="2492896"/>
            <a:ext cx="3024336" cy="2988912"/>
          </a:xfrm>
          <a:prstGeom prst="wedgeEllipseCallout">
            <a:avLst>
              <a:gd name="adj1" fmla="val 73530"/>
              <a:gd name="adj2" fmla="val 8929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dirty="0" smtClean="0">
                <a:solidFill>
                  <a:srgbClr val="002060"/>
                </a:solidFill>
              </a:rPr>
              <a:t>Δένουμε το πόδι ελαφρά, δεν θέλουμε να σταματήσουμε την  κυκλοφορία του αίματος </a:t>
            </a:r>
            <a:endParaRPr lang="el-GR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326359" y="1011998"/>
            <a:ext cx="8491275" cy="4570329"/>
          </a:xfrm>
        </p:spPr>
        <p:txBody>
          <a:bodyPr anchorCtr="1"/>
          <a:lstStyle/>
          <a:p>
            <a:pPr lvl="0" algn="ctr">
              <a:buNone/>
            </a:pPr>
            <a:r>
              <a:rPr lang="el-GR" sz="3300" dirty="0">
                <a:latin typeface="Calibri"/>
              </a:rPr>
              <a:t>	</a:t>
            </a:r>
            <a:r>
              <a:rPr lang="el-GR" dirty="0">
                <a:latin typeface="Calibri"/>
              </a:rPr>
              <a:t>Το προσαρμοσμένο υλικό και οι φωτογραφίες στη παρούσα ηλεκτρονική παρουσίαση προέρχονται από το εγχειρίδιο:</a:t>
            </a:r>
          </a:p>
          <a:p>
            <a:pPr lvl="0" algn="ctr">
              <a:buNone/>
            </a:pPr>
            <a:r>
              <a:rPr lang="el-GR" dirty="0">
                <a:latin typeface="Calibri"/>
              </a:rPr>
              <a:t>	</a:t>
            </a:r>
            <a:r>
              <a:rPr lang="el-GR" b="1" dirty="0">
                <a:solidFill>
                  <a:srgbClr val="FF0000"/>
                </a:solidFill>
                <a:latin typeface="Calibri"/>
              </a:rPr>
              <a:t>«Πρώτες Βοήθειες: Εγχειρίδιο για εκπαιδευτικούς»</a:t>
            </a:r>
          </a:p>
          <a:p>
            <a:pPr lvl="0" algn="ctr">
              <a:buNone/>
            </a:pPr>
            <a:r>
              <a:rPr lang="el-GR" dirty="0">
                <a:latin typeface="Calibri"/>
              </a:rPr>
              <a:t>	Ινστιτούτο Υγείας του Παιδιού</a:t>
            </a:r>
          </a:p>
          <a:p>
            <a:pPr lvl="0" algn="ctr">
              <a:buNone/>
            </a:pPr>
            <a:r>
              <a:rPr lang="el-GR" dirty="0">
                <a:latin typeface="Calibri"/>
              </a:rPr>
              <a:t>Δ/</a:t>
            </a:r>
            <a:r>
              <a:rPr lang="el-GR" dirty="0" err="1">
                <a:latin typeface="Calibri"/>
              </a:rPr>
              <a:t>νση </a:t>
            </a:r>
            <a:r>
              <a:rPr lang="el-GR" dirty="0">
                <a:latin typeface="Calibri"/>
              </a:rPr>
              <a:t>Κοινωνικής και Αναπτυξιακής Παιδιατρικής Αθήνα 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722875" y="4735487"/>
            <a:ext cx="2194556" cy="5789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579289" y="273354"/>
            <a:ext cx="8106648" cy="73864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Δόντια/Ούλα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456996" y="1207974"/>
            <a:ext cx="8228766" cy="5029978"/>
          </a:xfrm>
        </p:spPr>
        <p:txBody>
          <a:bodyPr/>
          <a:lstStyle/>
          <a:p>
            <a:pPr marL="97966" indent="0">
              <a:buNone/>
            </a:pPr>
            <a:r>
              <a:rPr lang="el-GR" sz="2400" dirty="0" smtClean="0"/>
              <a:t>Ένα χτύπημα πάνω στο πρόσωπο μπορεί να έχει σαν συνέπεια:</a:t>
            </a:r>
          </a:p>
          <a:p>
            <a:pPr marL="97966" indent="0">
              <a:buNone/>
            </a:pPr>
            <a:r>
              <a:rPr lang="el-GR" sz="2400" b="1" dirty="0" smtClean="0">
                <a:solidFill>
                  <a:srgbClr val="4F6228"/>
                </a:solidFill>
              </a:rPr>
              <a:t>Να κουνηθεί ένα δόντι, που παραμένει όμως στη θέση του.</a:t>
            </a:r>
          </a:p>
          <a:p>
            <a:pPr marL="97966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Τι πρέπει να κάνουμε:</a:t>
            </a:r>
          </a:p>
          <a:p>
            <a:pPr lvl="0"/>
            <a:r>
              <a:rPr lang="el-GR" sz="2400" dirty="0" smtClean="0"/>
              <a:t>Μην προσπαθήσετε να επαναφέρετε το δόντι στη σωστή θέση.</a:t>
            </a:r>
          </a:p>
          <a:p>
            <a:pPr lvl="0"/>
            <a:r>
              <a:rPr lang="el-GR" sz="2400" dirty="0" smtClean="0"/>
              <a:t>Ειδοποιείστε άμεσα κάποιον ενήλικα. Απαιτείται άμεση οδοντιατρική φροντίδα. Μέσα σε 1 ώρα θα πρέπει ο οδοντίατρος να έχει δει το άτομο.</a:t>
            </a:r>
          </a:p>
          <a:p>
            <a:pPr marL="97966" indent="0">
              <a:buNone/>
            </a:pPr>
            <a:endParaRPr lang="el-GR" sz="20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579289" y="273354"/>
            <a:ext cx="8106648" cy="673319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Δόντια/Ούλα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456996" y="1207973"/>
            <a:ext cx="8228766" cy="5029970"/>
          </a:xfrm>
        </p:spPr>
        <p:txBody>
          <a:bodyPr/>
          <a:lstStyle/>
          <a:p>
            <a:pPr lvl="0">
              <a:buNone/>
            </a:pPr>
            <a:r>
              <a:rPr lang="el-GR" sz="2200" dirty="0" smtClean="0"/>
              <a:t>Ένα χτύπημα πάνω στο πρόσωπο μπορεί να έχει σαν συνέπεια:</a:t>
            </a:r>
          </a:p>
          <a:p>
            <a:pPr lvl="0">
              <a:buNone/>
            </a:pPr>
            <a:r>
              <a:rPr lang="el-GR" sz="2200" b="1" dirty="0" smtClean="0">
                <a:solidFill>
                  <a:srgbClr val="4F6228"/>
                </a:solidFill>
              </a:rPr>
              <a:t>Ένα δόντι να βγει τελείως από τη θέση του:</a:t>
            </a:r>
          </a:p>
          <a:p>
            <a:pPr lvl="0">
              <a:buNone/>
            </a:pPr>
            <a:r>
              <a:rPr lang="el-GR" sz="2200" b="1" dirty="0" smtClean="0">
                <a:solidFill>
                  <a:srgbClr val="FF0000"/>
                </a:solidFill>
              </a:rPr>
              <a:t>Τι πρέπει να κάνουμε:</a:t>
            </a:r>
          </a:p>
          <a:p>
            <a:pPr lvl="0"/>
            <a:r>
              <a:rPr lang="el-GR" sz="2200" dirty="0" smtClean="0"/>
              <a:t>Αν υπάρχει αιμορραγία στη θέση του δοντιού, το άτομο πρέπει να δαγκώσει ένα καθαρό διπλωμένο χαρτομάντιλο.</a:t>
            </a:r>
          </a:p>
          <a:p>
            <a:pPr lvl="0"/>
            <a:r>
              <a:rPr lang="el-GR" sz="2200" dirty="0" smtClean="0"/>
              <a:t>Μην πετάξετε το δόντι.</a:t>
            </a:r>
          </a:p>
          <a:p>
            <a:pPr lvl="0"/>
            <a:r>
              <a:rPr lang="el-GR" sz="2200" dirty="0" smtClean="0"/>
              <a:t>Εάν το δόντι είναι βρώμικο, ξεπλύνετε το με νερό, προσέχοντας να μην το πιάσετε από τη ρίζα. Το δόντι δεν πρέπει να στεγνώσει.</a:t>
            </a:r>
          </a:p>
          <a:p>
            <a:pPr lvl="0"/>
            <a:r>
              <a:rPr lang="el-GR" sz="2200" dirty="0" smtClean="0"/>
              <a:t>Ειδοποιείστε γρήγορα κάποιον ενήλικα.</a:t>
            </a:r>
          </a:p>
          <a:p>
            <a:pPr lvl="0" algn="ctr">
              <a:buNone/>
            </a:pPr>
            <a:r>
              <a:rPr lang="el-GR" sz="2200" dirty="0" smtClean="0"/>
              <a:t>	</a:t>
            </a:r>
          </a:p>
          <a:p>
            <a:pPr lvl="0" algn="ctr">
              <a:buNone/>
            </a:pPr>
            <a:r>
              <a:rPr lang="el-GR" sz="2200" b="1" dirty="0" smtClean="0">
                <a:solidFill>
                  <a:srgbClr val="FF0000"/>
                </a:solidFill>
              </a:rPr>
              <a:t>Ο χρόνος είναι πολύ σημαντικός για την επιβίωση του δοντιού.</a:t>
            </a:r>
          </a:p>
          <a:p>
            <a:pPr lvl="0" algn="ctr">
              <a:buNone/>
            </a:pPr>
            <a:r>
              <a:rPr lang="el-GR" sz="2200" b="1" dirty="0" smtClean="0">
                <a:solidFill>
                  <a:srgbClr val="FF0000"/>
                </a:solidFill>
              </a:rPr>
              <a:t>	Μέσα σε μια ώρα πρέπει ο οδοντίατρος να δει το άτομο.</a:t>
            </a:r>
            <a:endParaRPr lang="el-GR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579289" y="273354"/>
            <a:ext cx="8106648" cy="673319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Δόντια/Ούλα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456996" y="1207974"/>
            <a:ext cx="8228766" cy="4765964"/>
          </a:xfrm>
        </p:spPr>
        <p:txBody>
          <a:bodyPr>
            <a:normAutofit/>
          </a:bodyPr>
          <a:lstStyle/>
          <a:p>
            <a:pPr marL="97966" indent="0">
              <a:buNone/>
            </a:pPr>
            <a:r>
              <a:rPr lang="el-GR" sz="2400" dirty="0" smtClean="0"/>
              <a:t>Ένα χτύπημα πάνω στο πρόσωπο μπορεί να έχει σαν συνέπεια:</a:t>
            </a:r>
          </a:p>
          <a:p>
            <a:pPr marL="97966" indent="0">
              <a:buNone/>
            </a:pPr>
            <a:r>
              <a:rPr lang="el-GR" sz="2400" b="1" dirty="0" smtClean="0">
                <a:solidFill>
                  <a:srgbClr val="4F6228"/>
                </a:solidFill>
              </a:rPr>
              <a:t>Σπασμένα σιδεράκια δοντιών</a:t>
            </a:r>
          </a:p>
          <a:p>
            <a:pPr marL="97966" indent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Τι πρέπει να κάνουμε:</a:t>
            </a:r>
          </a:p>
          <a:p>
            <a:pPr lvl="0"/>
            <a:r>
              <a:rPr lang="el-GR" sz="2400" dirty="0" smtClean="0"/>
              <a:t>Τυλίξτε τα σπασμένα σιδεράκια μέσα σε μια γάζα/χαρτομάντιλο.</a:t>
            </a:r>
          </a:p>
          <a:p>
            <a:pPr lvl="0"/>
            <a:r>
              <a:rPr lang="el-GR" sz="2400" dirty="0" smtClean="0"/>
              <a:t>Μην προσπαθήσετε να βγάλετε σιδεράκια που έχουν καρφωθεί στο μάγουλο, στα ούλα ή στη γλώσσα.</a:t>
            </a:r>
          </a:p>
          <a:p>
            <a:pPr lvl="0"/>
            <a:r>
              <a:rPr lang="el-GR" sz="2400" dirty="0" smtClean="0"/>
              <a:t>Ειδοποιείστε πολύ γρήγορα κάποιον ενήλικα.</a:t>
            </a:r>
          </a:p>
          <a:p>
            <a:pPr lvl="0"/>
            <a:endParaRPr lang="el-GR" sz="24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607993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Εγκαύματα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391678" y="1077323"/>
            <a:ext cx="8230001" cy="4304101"/>
          </a:xfrm>
        </p:spPr>
        <p:txBody>
          <a:bodyPr/>
          <a:lstStyle/>
          <a:p>
            <a:pPr lvl="0">
              <a:buNone/>
            </a:pPr>
            <a:r>
              <a:rPr lang="el-GR" sz="2200" dirty="0">
                <a:latin typeface="Calibri"/>
              </a:rPr>
              <a:t>	</a:t>
            </a:r>
            <a:r>
              <a:rPr lang="el-GR" sz="2200" b="1" dirty="0">
                <a:latin typeface="Calibri"/>
              </a:rPr>
              <a:t>Τα εγκαύματα μπορεί να προκληθούν με:</a:t>
            </a:r>
          </a:p>
          <a:p>
            <a:pPr lvl="0"/>
            <a:r>
              <a:rPr lang="el-GR" sz="2200" dirty="0">
                <a:latin typeface="Calibri"/>
              </a:rPr>
              <a:t>Φωτιά</a:t>
            </a:r>
          </a:p>
          <a:p>
            <a:pPr lvl="0"/>
            <a:r>
              <a:rPr lang="el-GR" sz="2200" dirty="0">
                <a:latin typeface="Calibri"/>
              </a:rPr>
              <a:t>Επαφή με καυτά αντικείμενα</a:t>
            </a:r>
          </a:p>
          <a:p>
            <a:pPr lvl="0"/>
            <a:r>
              <a:rPr lang="el-GR" sz="2200" dirty="0">
                <a:latin typeface="Calibri"/>
              </a:rPr>
              <a:t>Ζεστά υγρά</a:t>
            </a:r>
          </a:p>
          <a:p>
            <a:pPr lvl="0"/>
            <a:r>
              <a:rPr lang="el-GR" sz="2200" dirty="0">
                <a:latin typeface="Calibri"/>
              </a:rPr>
              <a:t>Επαφή με χημικά</a:t>
            </a:r>
          </a:p>
          <a:p>
            <a:pPr lvl="0"/>
            <a:r>
              <a:rPr lang="el-GR" sz="2200" dirty="0">
                <a:latin typeface="Calibri"/>
              </a:rPr>
              <a:t>Ηλεκτρισμό</a:t>
            </a:r>
          </a:p>
          <a:p>
            <a:pPr lvl="0"/>
            <a:r>
              <a:rPr lang="el-GR" sz="2200" dirty="0">
                <a:latin typeface="Calibri"/>
              </a:rPr>
              <a:t>Ακτινοβολία(π.χ. ήλιος)</a:t>
            </a:r>
          </a:p>
        </p:txBody>
      </p:sp>
      <p:sp>
        <p:nvSpPr>
          <p:cNvPr id="4" name="2 - Θέση περιεχομένου"/>
          <p:cNvSpPr txBox="1"/>
          <p:nvPr/>
        </p:nvSpPr>
        <p:spPr>
          <a:xfrm>
            <a:off x="4506679" y="1273299"/>
            <a:ext cx="4180319" cy="430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391866" indent="-293899" defTabSz="829452" hangingPunct="0">
              <a:spcAft>
                <a:spcPts val="1284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200" dirty="0">
                <a:solidFill>
                  <a:srgbClr val="000000"/>
                </a:solidFill>
                <a:latin typeface="Calibri"/>
                <a:ea typeface="Microsoft YaHei" pitchFamily="2"/>
                <a:cs typeface="Arial" pitchFamily="2"/>
              </a:rPr>
              <a:t>	</a:t>
            </a:r>
            <a:endParaRPr lang="el-GR" sz="2200" b="1" dirty="0">
              <a:solidFill>
                <a:srgbClr val="FF0000"/>
              </a:solidFill>
              <a:latin typeface="Calibri"/>
              <a:ea typeface="Microsoft YaHei" pitchFamily="2"/>
              <a:cs typeface="Arial" pitchFamily="2"/>
            </a:endParaRPr>
          </a:p>
        </p:txBody>
      </p:sp>
      <p:pic>
        <p:nvPicPr>
          <p:cNvPr id="5" name="Picture 4" descr="Î ÏÏÎ¯, ÎÎ±ÏÎ­, ÎÏÏÎµÎ»Î»Î¿, Î Î¿ÏÏ, Î¤ÏÎ±ÏÎ­Î¶Î¹, Î ÏÏÎ¹Î½Ï, Cafe, ÎÎ¿ÏÏÎ±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139622" y="1273299"/>
            <a:ext cx="2678021" cy="3029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ÎÎ»Î±ÏÏÏÏÎµÏÎ¿, ÎÎ³ÎºÎ±ÏÎ¼Î±, Î¦ÏÏ, ÎÎµÏÏÏ, Zippo, ÎÎµÏÎ¼ÏÏÎ·ÏÎ±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657557" y="3690300"/>
            <a:ext cx="2416747" cy="29395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477351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Εγκαύματα 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946672"/>
            <a:ext cx="8228766" cy="5291271"/>
          </a:xfrm>
        </p:spPr>
        <p:txBody>
          <a:bodyPr/>
          <a:lstStyle/>
          <a:p>
            <a:pPr lvl="0">
              <a:buNone/>
            </a:pPr>
            <a:r>
              <a:rPr lang="el-GR" sz="2200" b="1" dirty="0">
                <a:solidFill>
                  <a:srgbClr val="FF0000"/>
                </a:solidFill>
                <a:latin typeface="Calibri"/>
              </a:rPr>
              <a:t>	</a:t>
            </a:r>
            <a:r>
              <a:rPr lang="el-GR" sz="2400" b="1" dirty="0">
                <a:solidFill>
                  <a:srgbClr val="FF0000"/>
                </a:solidFill>
                <a:latin typeface="Calibri"/>
              </a:rPr>
              <a:t>Τι πρέπει να κάνουμε</a:t>
            </a:r>
            <a:r>
              <a:rPr lang="el-GR" sz="2400" b="1" dirty="0" smtClean="0">
                <a:solidFill>
                  <a:srgbClr val="FF0000"/>
                </a:solidFill>
                <a:latin typeface="Calibri"/>
              </a:rPr>
              <a:t>:</a:t>
            </a:r>
            <a:endParaRPr lang="el-GR" sz="2400" dirty="0" smtClean="0"/>
          </a:p>
          <a:p>
            <a:pPr lvl="0"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	</a:t>
            </a:r>
            <a:r>
              <a:rPr lang="el-GR" sz="2400" b="1" dirty="0" smtClean="0">
                <a:solidFill>
                  <a:srgbClr val="4F6228"/>
                </a:solidFill>
              </a:rPr>
              <a:t>Κρυώστε το έγκαυμα:</a:t>
            </a:r>
          </a:p>
          <a:p>
            <a:pPr lvl="0"/>
            <a:r>
              <a:rPr lang="el-GR" sz="2400" dirty="0" smtClean="0"/>
              <a:t>Εάν μια μικρή επιφάνεια έχει καεί (π.χ. δάκτυλο), κρατείστε τη κάτω από νερό που τρέχει ή βυθίστε τη σε δοχείο με νερό.</a:t>
            </a:r>
          </a:p>
          <a:p>
            <a:pPr lvl="0"/>
            <a:r>
              <a:rPr lang="el-GR" sz="2400" dirty="0" smtClean="0"/>
              <a:t>Εάν μεγαλύτερη περιοχή του σώματος έχει καεί, κρυώστε με βρεγμένο ύφασμα. </a:t>
            </a:r>
            <a:r>
              <a:rPr lang="el-GR" sz="2400" dirty="0" err="1" smtClean="0"/>
              <a:t>Ξαναβρέχετε</a:t>
            </a:r>
            <a:r>
              <a:rPr lang="el-GR" sz="2400" dirty="0" smtClean="0"/>
              <a:t> το ύφασμα κάθε λίγα λεπτά.</a:t>
            </a:r>
          </a:p>
          <a:p>
            <a:pPr lvl="0"/>
            <a:r>
              <a:rPr lang="el-GR" sz="2400" dirty="0" smtClean="0"/>
              <a:t>Το κρύωμα πρέπει να κρατήσει το λιγότερο για 10 λεπτά, γιατί ανακουφίζει από τον πόνο.</a:t>
            </a:r>
          </a:p>
          <a:p>
            <a:pPr lvl="0" algn="l">
              <a:buNone/>
            </a:pPr>
            <a:r>
              <a:rPr lang="el-GR" sz="2200" b="1" dirty="0">
                <a:solidFill>
                  <a:srgbClr val="4F6228"/>
                </a:solidFill>
                <a:latin typeface="Calibri"/>
              </a:rPr>
              <a:t>	</a:t>
            </a:r>
            <a:endParaRPr lang="el-GR" sz="2200" b="1" dirty="0" smtClean="0">
              <a:solidFill>
                <a:srgbClr val="4F6228"/>
              </a:solidFill>
              <a:latin typeface="Calibri"/>
            </a:endParaRPr>
          </a:p>
          <a:p>
            <a:pPr lvl="0" algn="l">
              <a:buNone/>
            </a:pPr>
            <a:endParaRPr lang="el-GR" sz="2200" b="1" dirty="0" smtClean="0">
              <a:solidFill>
                <a:srgbClr val="4F6228"/>
              </a:solidFill>
              <a:latin typeface="Calibri"/>
            </a:endParaRPr>
          </a:p>
          <a:p>
            <a:pPr lvl="0" algn="l">
              <a:buNone/>
            </a:pPr>
            <a:r>
              <a:rPr lang="el-GR" sz="2200" b="1" dirty="0" smtClean="0">
                <a:solidFill>
                  <a:srgbClr val="4F6228"/>
                </a:solidFill>
                <a:latin typeface="Calibri"/>
              </a:rPr>
              <a:t>	</a:t>
            </a:r>
            <a:r>
              <a:rPr lang="el-GR" sz="2400" b="1" dirty="0" smtClean="0">
                <a:solidFill>
                  <a:srgbClr val="4F6228"/>
                </a:solidFill>
                <a:latin typeface="Calibri"/>
              </a:rPr>
              <a:t>Μην </a:t>
            </a:r>
            <a:r>
              <a:rPr lang="el-GR" sz="2400" b="1" dirty="0">
                <a:solidFill>
                  <a:srgbClr val="4F6228"/>
                </a:solidFill>
                <a:latin typeface="Calibri"/>
              </a:rPr>
              <a:t>χρησιμοποιήσετε πάγο</a:t>
            </a:r>
          </a:p>
          <a:p>
            <a:pPr lvl="0" algn="l">
              <a:buNone/>
            </a:pPr>
            <a:r>
              <a:rPr lang="el-GR" sz="2400" b="1" dirty="0">
                <a:solidFill>
                  <a:srgbClr val="4F6228"/>
                </a:solidFill>
                <a:latin typeface="Calibri"/>
              </a:rPr>
              <a:t>	Μην σπάτε τις φυσαλίδες</a:t>
            </a:r>
          </a:p>
          <a:p>
            <a:pPr lvl="0"/>
            <a:endParaRPr lang="el-GR" sz="2200" dirty="0">
              <a:latin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292080" y="4149080"/>
            <a:ext cx="2939286" cy="2286350"/>
          </a:xfrm>
          <a:prstGeom prst="rect">
            <a:avLst/>
          </a:prstGeom>
          <a:noFill/>
          <a:ln w="9528">
            <a:solidFill>
              <a:srgbClr val="558ED5"/>
            </a:solidFill>
            <a:prstDash val="solid"/>
            <a:miter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607993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Εγκαύματα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395536" y="1124744"/>
            <a:ext cx="8230001" cy="4899327"/>
          </a:xfrm>
        </p:spPr>
        <p:txBody>
          <a:bodyPr/>
          <a:lstStyle/>
          <a:p>
            <a:pPr lvl="0">
              <a:buNone/>
            </a:pPr>
            <a:r>
              <a:rPr lang="el-GR" sz="2400" b="1" dirty="0" smtClean="0">
                <a:solidFill>
                  <a:srgbClr val="FF0000"/>
                </a:solidFill>
              </a:rPr>
              <a:t>Τι άλλο πρέπει να κάνουμε: </a:t>
            </a:r>
            <a:r>
              <a:rPr lang="el-GR" sz="2400" dirty="0" smtClean="0"/>
              <a:t>	</a:t>
            </a:r>
          </a:p>
          <a:p>
            <a:pPr lvl="0"/>
            <a:r>
              <a:rPr lang="el-GR" sz="2400" dirty="0" smtClean="0"/>
              <a:t>Κρατήστε το καμένο μέρος </a:t>
            </a:r>
            <a:r>
              <a:rPr lang="el-GR" sz="2400" dirty="0" smtClean="0"/>
              <a:t>(χέρι, πόδι) ψηλότερα </a:t>
            </a:r>
            <a:r>
              <a:rPr lang="el-GR" sz="2400" dirty="0" smtClean="0"/>
              <a:t>για να εμποδίσετε το πρήξιμο.</a:t>
            </a:r>
          </a:p>
          <a:p>
            <a:pPr lvl="0"/>
            <a:r>
              <a:rPr lang="el-GR" sz="2400" dirty="0" smtClean="0"/>
              <a:t>Βγάλτε, αν γίνεται, ότι πιθανόν σφίγγει, όπως δακτυλίδια, βραχιόλια.</a:t>
            </a:r>
          </a:p>
          <a:p>
            <a:pPr lvl="0"/>
            <a:r>
              <a:rPr lang="el-GR" sz="2400" dirty="0" smtClean="0"/>
              <a:t> Μην χρησιμοποιείτε αλοιφές.</a:t>
            </a:r>
          </a:p>
          <a:p>
            <a:pPr lvl="0"/>
            <a:r>
              <a:rPr lang="el-GR" sz="2400" dirty="0" smtClean="0"/>
              <a:t>Αν υπάρχουν ρούχα που έχουν κολλήσει δεν κάνουμε καμία προσπάθεια να τα αφαιρέσουμε.</a:t>
            </a:r>
          </a:p>
          <a:p>
            <a:pPr lvl="0"/>
            <a:r>
              <a:rPr lang="el-GR" sz="2400" dirty="0" smtClean="0"/>
              <a:t>Αν το άτομο έχει τις αισθήσεις του, μπορείτε να του δώσετε να πιεί νερό, νερό με ζάχαρη ή κάποιο γλυκό ρόφημα.</a:t>
            </a:r>
          </a:p>
          <a:p>
            <a:pPr lvl="0"/>
            <a:endParaRPr lang="el-GR" sz="2000" dirty="0"/>
          </a:p>
        </p:txBody>
      </p:sp>
      <p:sp>
        <p:nvSpPr>
          <p:cNvPr id="4" name="2 - Θέση περιεχομένου"/>
          <p:cNvSpPr txBox="1"/>
          <p:nvPr/>
        </p:nvSpPr>
        <p:spPr>
          <a:xfrm>
            <a:off x="4506679" y="1273299"/>
            <a:ext cx="4180319" cy="43041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391866" indent="-293899" defTabSz="829452" hangingPunct="0">
              <a:spcAft>
                <a:spcPts val="1284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200" dirty="0">
                <a:solidFill>
                  <a:srgbClr val="000000"/>
                </a:solidFill>
                <a:latin typeface="Calibri"/>
                <a:ea typeface="Microsoft YaHei" pitchFamily="2"/>
                <a:cs typeface="Arial" pitchFamily="2"/>
              </a:rPr>
              <a:t>	</a:t>
            </a:r>
            <a:endParaRPr lang="el-GR" sz="2200" b="1" dirty="0">
              <a:solidFill>
                <a:srgbClr val="FF0000"/>
              </a:solidFill>
              <a:latin typeface="Calibri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803969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Φωτιά στα ρούχα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6996" y="1403941"/>
            <a:ext cx="8228766" cy="3977483"/>
          </a:xfrm>
        </p:spPr>
        <p:txBody>
          <a:bodyPr/>
          <a:lstStyle/>
          <a:p>
            <a:pPr lvl="0">
              <a:buNone/>
            </a:pPr>
            <a:r>
              <a:rPr lang="el-GR" sz="2500" b="1" dirty="0">
                <a:solidFill>
                  <a:srgbClr val="FF0000"/>
                </a:solidFill>
              </a:rPr>
              <a:t>	</a:t>
            </a:r>
            <a:r>
              <a:rPr lang="el-GR" sz="2500" b="1" dirty="0" smtClean="0">
                <a:solidFill>
                  <a:srgbClr val="FF0000"/>
                </a:solidFill>
              </a:rPr>
              <a:t>Τι πρέπει να κάνουμε:</a:t>
            </a:r>
          </a:p>
          <a:p>
            <a:pPr lvl="0"/>
            <a:r>
              <a:rPr lang="el-GR" sz="2500" dirty="0" smtClean="0"/>
              <a:t>Ξαπλώστε το άτομο στο πάτωμα με το μέρος που φλέγεται επάνω.</a:t>
            </a:r>
          </a:p>
          <a:p>
            <a:pPr lvl="0"/>
            <a:r>
              <a:rPr lang="el-GR" sz="2500" dirty="0" smtClean="0"/>
              <a:t>Σβήστε τη φωτιά σκεπάζοντας με το πρώτο βαρύ μεγάλο ύφασμα που υπάρχει (π.χ. κουβέρτα, πετσέτα, παλτό). Αν είναι βρεγμένο είναι καλύτερα, αλλά μην καθυστερείτε για να το βρέξετε.</a:t>
            </a:r>
          </a:p>
          <a:p>
            <a:pPr lvl="0"/>
            <a:r>
              <a:rPr lang="el-GR" sz="2500" dirty="0" smtClean="0"/>
              <a:t>Εμποδίστε το άτομο να τρέξει από τον πανικό του γιατί θα μεγαλώσει τη φλόγα.</a:t>
            </a:r>
            <a:endParaRPr lang="el-G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803969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Ηλεκτροπληξία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338624"/>
            <a:ext cx="8228766" cy="4243702"/>
          </a:xfrm>
        </p:spPr>
        <p:txBody>
          <a:bodyPr/>
          <a:lstStyle/>
          <a:p>
            <a:pPr lvl="0">
              <a:buNone/>
            </a:pPr>
            <a:r>
              <a:rPr lang="el-GR" sz="2200" dirty="0">
                <a:latin typeface="Calibri"/>
              </a:rPr>
              <a:t>	</a:t>
            </a:r>
            <a:r>
              <a:rPr lang="el-GR" sz="2400" b="1" dirty="0">
                <a:solidFill>
                  <a:srgbClr val="4F6228"/>
                </a:solidFill>
                <a:latin typeface="Calibri"/>
              </a:rPr>
              <a:t>Το ηλεκτρικό ρεύμα μπαίνει στο σώμα από όποιο σημείο επαφής έχει μαζί του. </a:t>
            </a:r>
          </a:p>
          <a:p>
            <a:pPr lvl="0">
              <a:buNone/>
            </a:pPr>
            <a:r>
              <a:rPr lang="el-GR" sz="2400" b="1" dirty="0">
                <a:solidFill>
                  <a:srgbClr val="4F6228"/>
                </a:solidFill>
                <a:latin typeface="Calibri"/>
              </a:rPr>
              <a:t>	Η βαρύτητα της βλάβης εξαρτάται από την:</a:t>
            </a:r>
          </a:p>
          <a:p>
            <a:pPr lvl="0"/>
            <a:r>
              <a:rPr lang="el-GR" sz="2400" dirty="0">
                <a:latin typeface="Calibri"/>
              </a:rPr>
              <a:t>Τάση του ηλεκτρικού ρεύματος.</a:t>
            </a:r>
          </a:p>
          <a:p>
            <a:pPr lvl="0"/>
            <a:r>
              <a:rPr lang="el-GR" sz="2400" dirty="0">
                <a:latin typeface="Calibri"/>
              </a:rPr>
              <a:t>Αγωγιμότητα των ιστών, π.χ. το βρεγμένο δέρμα έχει καλύτερη αγωγιμότητα από το  ξηρό.</a:t>
            </a:r>
          </a:p>
          <a:p>
            <a:pPr lvl="0"/>
            <a:r>
              <a:rPr lang="el-GR" sz="2400" dirty="0">
                <a:latin typeface="Calibri"/>
              </a:rPr>
              <a:t>Διάρκεια της επαφής.</a:t>
            </a:r>
          </a:p>
          <a:p>
            <a:pPr lvl="0"/>
            <a:r>
              <a:rPr lang="el-GR" sz="2400" dirty="0">
                <a:latin typeface="Calibri"/>
              </a:rPr>
              <a:t>Οδό που ακολούθησε και αν πέρασε από ζωτικά όργανα.</a:t>
            </a:r>
          </a:p>
          <a:p>
            <a:pPr lvl="0"/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6996" y="228102"/>
            <a:ext cx="8228766" cy="65324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Ηλεκτροπληξία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077323"/>
            <a:ext cx="8228766" cy="5095295"/>
          </a:xfrm>
        </p:spPr>
        <p:txBody>
          <a:bodyPr/>
          <a:lstStyle/>
          <a:p>
            <a:pPr lvl="0">
              <a:buNone/>
            </a:pPr>
            <a:r>
              <a:rPr lang="el-GR" sz="2200" b="1" dirty="0">
                <a:solidFill>
                  <a:srgbClr val="FF0000"/>
                </a:solidFill>
              </a:rPr>
              <a:t>	Τι πρέπει να κάνουμε:</a:t>
            </a:r>
            <a:endParaRPr lang="el-GR" sz="2200" dirty="0"/>
          </a:p>
          <a:p>
            <a:pPr lvl="0"/>
            <a:r>
              <a:rPr lang="el-GR" sz="2200" dirty="0"/>
              <a:t>Διακόψτε άμεσα την παροχή ρεύματος, εφόσον είναι εφικτό («κατεβάστε» την ασφάλεια).</a:t>
            </a:r>
          </a:p>
          <a:p>
            <a:pPr lvl="0"/>
            <a:r>
              <a:rPr lang="el-GR" sz="2200" b="1" dirty="0">
                <a:solidFill>
                  <a:srgbClr val="4F6228"/>
                </a:solidFill>
              </a:rPr>
              <a:t>Μην αγγίξετε το άτομο μέχρι να διακοπεί το ρεύμα.</a:t>
            </a:r>
          </a:p>
          <a:p>
            <a:pPr lvl="0"/>
            <a:r>
              <a:rPr lang="el-GR" sz="2200" dirty="0"/>
              <a:t>Αν είναι σε διαρκή επαφή με το ηλεκτρικό ρεύμα, προσπαθήστε να το απομακρύνετε χρησιμοποιώντας κακούς αγωγούς (ξύλα, λάστιχο). Σπρώξτε το δυνατά μακριά.</a:t>
            </a:r>
          </a:p>
          <a:p>
            <a:pPr lvl="0"/>
            <a:r>
              <a:rPr lang="el-GR" sz="2200" dirty="0"/>
              <a:t>Εφόσον το ρεύμα είναι κλειστό και η κατάσταση είναι ασφαλής, πλησιάστε το άτομο και ελέγξτε την κατάστασή του.</a:t>
            </a:r>
          </a:p>
          <a:p>
            <a:pPr lvl="0"/>
            <a:r>
              <a:rPr lang="el-GR" sz="2200" dirty="0" smtClean="0"/>
              <a:t>Αν έχει χάσει τις αισθήσεις του αλλά αναπνέει, τοποθετήστε τον ξαπλωμένο στο αριστερό πλάι, ώστε να μην εμποδίζεται η αναπνοή του.</a:t>
            </a:r>
          </a:p>
          <a:p>
            <a:pPr lvl="0"/>
            <a:r>
              <a:rPr lang="el-GR" sz="2200" b="1" dirty="0" smtClean="0">
                <a:solidFill>
                  <a:srgbClr val="4F6228"/>
                </a:solidFill>
              </a:rPr>
              <a:t>Ειδοποιείστε </a:t>
            </a:r>
            <a:r>
              <a:rPr lang="el-GR" sz="2200" b="1" dirty="0">
                <a:solidFill>
                  <a:srgbClr val="4F6228"/>
                </a:solidFill>
              </a:rPr>
              <a:t>άμεσα κάποιον ενήλικα</a:t>
            </a:r>
          </a:p>
          <a:p>
            <a:pPr lvl="0"/>
            <a:endParaRPr lang="el-GR" sz="2200" dirty="0">
              <a:latin typeface="Calibri"/>
            </a:endParaRPr>
          </a:p>
          <a:p>
            <a:pPr lvl="0"/>
            <a:endParaRPr lang="el-GR" sz="22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542668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Ηλεκτροπληξία</a:t>
            </a:r>
            <a:endParaRPr lang="el-GR" sz="3300" dirty="0"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959303" y="946673"/>
            <a:ext cx="5421352" cy="418075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4 - Ορθογώνιο"/>
          <p:cNvSpPr/>
          <p:nvPr/>
        </p:nvSpPr>
        <p:spPr>
          <a:xfrm>
            <a:off x="261040" y="5258082"/>
            <a:ext cx="8425957" cy="119175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82945" tIns="41473" rIns="82945" bIns="41473" anchor="t" anchorCtr="0" compatLnSpc="1">
            <a:spAutoFit/>
          </a:bodyPr>
          <a:lstStyle/>
          <a:p>
            <a:pPr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1" dirty="0">
                <a:solidFill>
                  <a:srgbClr val="4F6228"/>
                </a:solidFill>
                <a:latin typeface="Calibri"/>
              </a:rPr>
              <a:t>Αν είναι σε διαρκή επαφή με το ηλεκτρικό ρεύμα, προσπαθήστε να τον απομακρύνετε χρησιμοποιώντας κακούς αγωγούς (ξύλα, λάστιχο). Σπρώξτε τον δυνατά μακριά.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5"/>
            <a:ext cx="8228766" cy="608001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Πρώτες βοήθειες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326359" y="1338624"/>
            <a:ext cx="8228766" cy="4572701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l-GR" sz="2500" dirty="0">
                <a:latin typeface="Calibri"/>
              </a:rPr>
              <a:t>	</a:t>
            </a:r>
            <a:r>
              <a:rPr lang="el-GR" sz="2500" dirty="0"/>
              <a:t>Όταν είμαι με τους φίλους, τους συμμαθητές μου ή ακόμη και με μεγαλύτερης ηλικίας </a:t>
            </a:r>
            <a:r>
              <a:rPr lang="el-GR" sz="2500" dirty="0" smtClean="0"/>
              <a:t>άτομα, </a:t>
            </a:r>
            <a:r>
              <a:rPr lang="el-GR" sz="2500" dirty="0"/>
              <a:t>μπορεί κάποιος ξαφνικά:</a:t>
            </a:r>
          </a:p>
          <a:p>
            <a:pPr lvl="0"/>
            <a:r>
              <a:rPr lang="el-GR" sz="2500" dirty="0"/>
              <a:t>να αρρωστήσει ή</a:t>
            </a:r>
          </a:p>
          <a:p>
            <a:pPr lvl="0"/>
            <a:r>
              <a:rPr lang="el-GR" sz="2500" dirty="0"/>
              <a:t>να πάθει κάποιο ατύχημα</a:t>
            </a:r>
          </a:p>
          <a:p>
            <a:pPr lvl="0">
              <a:buNone/>
            </a:pPr>
            <a:r>
              <a:rPr lang="el-GR" sz="2500" dirty="0"/>
              <a:t>	σε αυτή την περίπτωση είναι σημαντικό </a:t>
            </a:r>
            <a:r>
              <a:rPr lang="el-GR" sz="2500" b="1" dirty="0">
                <a:solidFill>
                  <a:srgbClr val="FF0000"/>
                </a:solidFill>
              </a:rPr>
              <a:t>να ξέρω πως μπορώ να βοηθήσω </a:t>
            </a:r>
            <a:r>
              <a:rPr lang="el-GR" sz="2500" dirty="0"/>
              <a:t>μέχρι να έρθει κάποιος ενήλικος.</a:t>
            </a:r>
          </a:p>
          <a:p>
            <a:pPr lvl="0">
              <a:buNone/>
            </a:pPr>
            <a:r>
              <a:rPr lang="el-GR" sz="2500" dirty="0"/>
              <a:t>	Αυτό είναι που ονομάζουμε </a:t>
            </a:r>
            <a:r>
              <a:rPr lang="el-GR" sz="2500" b="1" dirty="0">
                <a:solidFill>
                  <a:srgbClr val="FF0000"/>
                </a:solidFill>
              </a:rPr>
              <a:t>πρώτες βοήθειες</a:t>
            </a:r>
            <a:r>
              <a:rPr lang="el-GR" sz="2500" dirty="0" smtClean="0"/>
              <a:t>.</a:t>
            </a:r>
          </a:p>
          <a:p>
            <a:pPr lvl="0">
              <a:buNone/>
            </a:pPr>
            <a:endParaRPr lang="el-GR" sz="2500" dirty="0" smtClean="0"/>
          </a:p>
          <a:p>
            <a:pPr algn="ctr" defTabSz="829452" hangingPunct="0">
              <a:buNone/>
              <a:defRPr sz="26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500" b="1" dirty="0" smtClean="0">
                <a:solidFill>
                  <a:srgbClr val="FF0000"/>
                </a:solidFill>
                <a:ea typeface="Microsoft YaHei" pitchFamily="2"/>
                <a:cs typeface="Arial" pitchFamily="2"/>
              </a:rPr>
              <a:t>	Θα ήταν καλό να έχει ο καθένας τη δυνατότητα</a:t>
            </a:r>
          </a:p>
          <a:p>
            <a:pPr algn="ctr" defTabSz="829452" hangingPunct="0">
              <a:buNone/>
              <a:defRPr sz="26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500" b="1" dirty="0" smtClean="0">
                <a:solidFill>
                  <a:srgbClr val="FF0000"/>
                </a:solidFill>
                <a:ea typeface="Microsoft YaHei" pitchFamily="2"/>
                <a:cs typeface="Arial" pitchFamily="2"/>
              </a:rPr>
              <a:t>για παροχή απλών πρώτων βοηθειών!</a:t>
            </a:r>
          </a:p>
          <a:p>
            <a:pPr lvl="0">
              <a:buNone/>
            </a:pPr>
            <a:endParaRPr lang="el-GR" sz="2500" dirty="0"/>
          </a:p>
          <a:p>
            <a:pPr lvl="0"/>
            <a:endParaRPr lang="el-GR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73864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/>
          <a:p>
            <a:pPr lvl="0">
              <a:buNone/>
            </a:pPr>
            <a:r>
              <a:rPr lang="el-GR" b="1" dirty="0">
                <a:latin typeface="Calibri"/>
              </a:rPr>
              <a:t>Κάταγμα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142649"/>
            <a:ext cx="8228766" cy="4439678"/>
          </a:xfrm>
        </p:spPr>
        <p:txBody>
          <a:bodyPr/>
          <a:lstStyle/>
          <a:p>
            <a:pPr>
              <a:buNone/>
            </a:pPr>
            <a:r>
              <a:rPr lang="el-GR" sz="2500" dirty="0">
                <a:latin typeface="Calibri"/>
              </a:rPr>
              <a:t>	</a:t>
            </a:r>
            <a:r>
              <a:rPr lang="el-GR" sz="2500" dirty="0"/>
              <a:t>Ένα κάταγμα μπορεί να μην είναι από την αρχή φανερό</a:t>
            </a:r>
            <a:r>
              <a:rPr lang="el-GR" sz="2500" dirty="0" smtClean="0"/>
              <a:t>. </a:t>
            </a:r>
            <a:endParaRPr lang="el-GR" sz="2500" b="1" dirty="0">
              <a:solidFill>
                <a:srgbClr val="4F6228"/>
              </a:solidFill>
              <a:latin typeface="Calibri"/>
            </a:endParaRPr>
          </a:p>
          <a:p>
            <a:pPr>
              <a:buNone/>
            </a:pPr>
            <a:r>
              <a:rPr lang="el-GR" sz="2500" b="1" dirty="0" smtClean="0">
                <a:solidFill>
                  <a:srgbClr val="4F6228"/>
                </a:solidFill>
                <a:latin typeface="Calibri"/>
              </a:rPr>
              <a:t>	</a:t>
            </a:r>
            <a:r>
              <a:rPr lang="el-GR" sz="2500" b="1" dirty="0" smtClean="0">
                <a:solidFill>
                  <a:srgbClr val="4F6228"/>
                </a:solidFill>
                <a:latin typeface="Calibri"/>
              </a:rPr>
              <a:t>Υποψιασθείτε </a:t>
            </a:r>
            <a:r>
              <a:rPr lang="el-GR" sz="2500" b="1" dirty="0">
                <a:solidFill>
                  <a:srgbClr val="4F6228"/>
                </a:solidFill>
                <a:latin typeface="Calibri"/>
              </a:rPr>
              <a:t>ένα κάταγμα:</a:t>
            </a:r>
          </a:p>
          <a:p>
            <a:pPr lvl="0"/>
            <a:r>
              <a:rPr lang="el-GR" sz="2500" dirty="0">
                <a:latin typeface="Calibri"/>
              </a:rPr>
              <a:t>Αν η περιοχή είναι μελανή ή πολύ επώδυνη με την </a:t>
            </a:r>
            <a:r>
              <a:rPr lang="el-GR" sz="2500" dirty="0" smtClean="0">
                <a:latin typeface="Calibri"/>
              </a:rPr>
              <a:t>πίεση.</a:t>
            </a:r>
            <a:endParaRPr lang="el-GR" sz="2500" dirty="0">
              <a:latin typeface="Calibri"/>
            </a:endParaRPr>
          </a:p>
          <a:p>
            <a:pPr lvl="0"/>
            <a:r>
              <a:rPr lang="el-GR" sz="2500" dirty="0">
                <a:latin typeface="Calibri"/>
              </a:rPr>
              <a:t>Αν το άτομο δεν μπορεί να κουνήσει ή να πατήσει το αντίστοιχο μέλος.</a:t>
            </a:r>
          </a:p>
          <a:p>
            <a:pPr lvl="0"/>
            <a:r>
              <a:rPr lang="el-GR" sz="2500" dirty="0">
                <a:latin typeface="Calibri"/>
              </a:rPr>
              <a:t>Η περιοχή </a:t>
            </a:r>
            <a:r>
              <a:rPr lang="el-GR" sz="2500" dirty="0" smtClean="0">
                <a:latin typeface="Calibri"/>
              </a:rPr>
              <a:t>αρχίζει να πρήζεται.</a:t>
            </a:r>
            <a:endParaRPr lang="el-GR" sz="25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803969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Κάταγμα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273299"/>
            <a:ext cx="8228766" cy="4309028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l-GR" sz="2500" dirty="0" smtClean="0">
                <a:latin typeface="Calibri"/>
              </a:rPr>
              <a:t>	</a:t>
            </a:r>
            <a:r>
              <a:rPr lang="el-GR" sz="2500" dirty="0" smtClean="0"/>
              <a:t>Αν υποψιάζεστε κάταγμα, δηλαδή ότι κάποιο κόκκαλο έχει σπάσει….</a:t>
            </a:r>
            <a:endParaRPr lang="el-GR" sz="2500" dirty="0" smtClean="0">
              <a:latin typeface="Calibri"/>
            </a:endParaRPr>
          </a:p>
          <a:p>
            <a:pPr lvl="0">
              <a:buNone/>
            </a:pPr>
            <a:r>
              <a:rPr lang="el-GR" sz="2500" b="1" dirty="0" smtClean="0">
                <a:solidFill>
                  <a:srgbClr val="FF0000"/>
                </a:solidFill>
                <a:latin typeface="Calibri"/>
              </a:rPr>
              <a:t>	Τι πρέπει να κάνουμε:</a:t>
            </a:r>
          </a:p>
          <a:p>
            <a:pPr lvl="0"/>
            <a:r>
              <a:rPr lang="el-GR" sz="2500" dirty="0" smtClean="0">
                <a:latin typeface="Calibri"/>
              </a:rPr>
              <a:t>Φροντίστε το άτομο να είναι ζεστό και άνετο.</a:t>
            </a:r>
          </a:p>
          <a:p>
            <a:pPr lvl="0"/>
            <a:r>
              <a:rPr lang="el-GR" sz="2500" dirty="0" err="1" smtClean="0">
                <a:latin typeface="Calibri"/>
              </a:rPr>
              <a:t></a:t>
            </a:r>
            <a:r>
              <a:rPr lang="el-GR" sz="2500" dirty="0" smtClean="0">
                <a:latin typeface="Calibri"/>
              </a:rPr>
              <a:t> Μην αφήσετε να χρησιμοποιήσει το τραυματισμένο άκρο.</a:t>
            </a:r>
          </a:p>
          <a:p>
            <a:pPr lvl="0"/>
            <a:r>
              <a:rPr lang="el-GR" sz="2500" dirty="0" err="1" smtClean="0">
                <a:latin typeface="Calibri"/>
              </a:rPr>
              <a:t></a:t>
            </a:r>
            <a:r>
              <a:rPr lang="el-GR" sz="2500" dirty="0" smtClean="0">
                <a:latin typeface="Calibri"/>
              </a:rPr>
              <a:t> Αν δεν αισθάνεται καλά, μην δώσετε τίποτε να φάει ή να πιεί.</a:t>
            </a:r>
          </a:p>
          <a:p>
            <a:pPr lvl="0"/>
            <a:r>
              <a:rPr lang="el-GR" sz="2500" b="1" dirty="0" smtClean="0">
                <a:solidFill>
                  <a:srgbClr val="FF0000"/>
                </a:solidFill>
                <a:latin typeface="Calibri"/>
              </a:rPr>
              <a:t>Μην πιέζετε και μην κινείτε</a:t>
            </a:r>
            <a:r>
              <a:rPr lang="el-GR" sz="2500" dirty="0" smtClean="0">
                <a:latin typeface="Calibri"/>
              </a:rPr>
              <a:t> όποιο μέλος έχει σπάσει. Θα προκαλέσετε πόνο και θα χειροτερέψετε τις συνθήκες του κατάγματος.</a:t>
            </a:r>
          </a:p>
          <a:p>
            <a:pPr lvl="0"/>
            <a:r>
              <a:rPr lang="el-GR" sz="2500" dirty="0" smtClean="0">
                <a:latin typeface="Calibri"/>
              </a:rPr>
              <a:t>Ακινητοποιήστε το άκρο.</a:t>
            </a:r>
          </a:p>
          <a:p>
            <a:r>
              <a:rPr lang="el-GR" sz="2800" b="1" dirty="0" smtClean="0">
                <a:solidFill>
                  <a:srgbClr val="4F6228"/>
                </a:solidFill>
              </a:rPr>
              <a:t>Ειδοποιείστε πολύ γρήγορα κάποιον ενήλικα.</a:t>
            </a:r>
            <a:endParaRPr lang="el-GR" sz="2500" dirty="0" smtClean="0"/>
          </a:p>
          <a:p>
            <a:pPr lvl="0"/>
            <a:endParaRPr lang="el-GR" sz="25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607993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Κάταγμα-</a:t>
            </a:r>
            <a:r>
              <a:rPr lang="el-GR" sz="3300" b="1" dirty="0">
                <a:solidFill>
                  <a:srgbClr val="FF0000"/>
                </a:solidFill>
                <a:latin typeface="Calibri"/>
              </a:rPr>
              <a:t> </a:t>
            </a:r>
            <a:r>
              <a:rPr lang="el-GR" sz="3300" b="1" dirty="0">
                <a:latin typeface="Calibri"/>
              </a:rPr>
              <a:t>Ακινητοποίηση άκρου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391678" y="1011998"/>
            <a:ext cx="8228766" cy="5487246"/>
          </a:xfrm>
        </p:spPr>
        <p:txBody>
          <a:bodyPr>
            <a:normAutofit/>
          </a:bodyPr>
          <a:lstStyle/>
          <a:p>
            <a:pPr lvl="0"/>
            <a:r>
              <a:rPr lang="el-GR" sz="2200" dirty="0">
                <a:latin typeface="Calibri"/>
              </a:rPr>
              <a:t>Δέστε το χτυπημένο μέλος σε ένα κατάλληλο νάρθηκα.</a:t>
            </a:r>
          </a:p>
          <a:p>
            <a:r>
              <a:rPr lang="el-GR" sz="2200" dirty="0" smtClean="0"/>
              <a:t>Αυτοσχέδιοι νάρθηκες μπορούν να είναι από ξύλο, εφημερίδες και περιοδικά τυλιγμένα σε ρολό.</a:t>
            </a:r>
          </a:p>
          <a:p>
            <a:pPr lvl="0"/>
            <a:r>
              <a:rPr lang="el-GR" sz="2200" b="1" dirty="0" smtClean="0">
                <a:solidFill>
                  <a:srgbClr val="FF0000"/>
                </a:solidFill>
                <a:latin typeface="Calibri"/>
              </a:rPr>
              <a:t>Ο </a:t>
            </a:r>
            <a:r>
              <a:rPr lang="el-GR" sz="2200" b="1" dirty="0">
                <a:solidFill>
                  <a:srgbClr val="FF0000"/>
                </a:solidFill>
                <a:latin typeface="Calibri"/>
              </a:rPr>
              <a:t>καλύτερος νάρθηκας είναι το σώμα του ίδιου του τραυματία</a:t>
            </a:r>
            <a:r>
              <a:rPr lang="el-GR" sz="2200" dirty="0">
                <a:latin typeface="Calibri"/>
              </a:rPr>
              <a:t>, π.χ. δέστε το σπασμένο πόδι στο γερό πόδι, το σπασμένο δάχτυλο στο διπλανό του ή τον σπασμένο ώμο στο θώρακα.</a:t>
            </a:r>
          </a:p>
          <a:p>
            <a:pPr lvl="0"/>
            <a:r>
              <a:rPr lang="el-GR" sz="2200" dirty="0" smtClean="0">
                <a:latin typeface="Calibri"/>
              </a:rPr>
              <a:t>Ακινητοποιήστε </a:t>
            </a:r>
            <a:r>
              <a:rPr lang="el-GR" sz="2200" dirty="0">
                <a:latin typeface="Calibri"/>
              </a:rPr>
              <a:t>το κόκκαλο σε όλο του το μήκος.</a:t>
            </a:r>
          </a:p>
          <a:p>
            <a:pPr lvl="0"/>
            <a:r>
              <a:rPr lang="el-GR" sz="2200" dirty="0" smtClean="0">
                <a:latin typeface="Calibri"/>
              </a:rPr>
              <a:t>Βάλτε </a:t>
            </a:r>
            <a:r>
              <a:rPr lang="el-GR" sz="2200" dirty="0">
                <a:latin typeface="Calibri"/>
              </a:rPr>
              <a:t>μαλακό ανάμεσα στον νάρθηκα και στο μέλος (π.χ. ύφασμα, μαντήλι, κάλτσες, πουλόβερ).</a:t>
            </a:r>
          </a:p>
          <a:p>
            <a:pPr lvl="0"/>
            <a:r>
              <a:rPr lang="el-GR" sz="2200" dirty="0" smtClean="0">
                <a:latin typeface="Calibri"/>
              </a:rPr>
              <a:t></a:t>
            </a:r>
            <a:r>
              <a:rPr lang="el-GR" sz="2200" dirty="0" smtClean="0">
                <a:latin typeface="Calibri"/>
              </a:rPr>
              <a:t>Δέστε</a:t>
            </a:r>
            <a:r>
              <a:rPr lang="el-GR" sz="2200" dirty="0">
                <a:latin typeface="Calibri"/>
              </a:rPr>
              <a:t> </a:t>
            </a:r>
            <a:r>
              <a:rPr lang="el-GR" sz="2200" dirty="0" smtClean="0">
                <a:latin typeface="Calibri"/>
              </a:rPr>
              <a:t>τον </a:t>
            </a:r>
            <a:r>
              <a:rPr lang="el-GR" sz="2200" dirty="0">
                <a:latin typeface="Calibri"/>
              </a:rPr>
              <a:t>νάρθηκα τόσο σφιχτά για να ακινητοποιήσει το μέλος και τόσο ελαφρά για να μην καταργηθεί η κυκλοφορία του αίματος. </a:t>
            </a:r>
          </a:p>
          <a:p>
            <a:pPr lvl="0"/>
            <a:r>
              <a:rPr lang="el-GR" sz="2200" dirty="0">
                <a:latin typeface="Calibri"/>
              </a:rPr>
              <a:t>Μην δένετε πάνω ακριβώς από το χτύπημα.</a:t>
            </a:r>
          </a:p>
          <a:p>
            <a:pPr lvl="0"/>
            <a:r>
              <a:rPr lang="el-GR" sz="2200" dirty="0">
                <a:latin typeface="Calibri"/>
              </a:rPr>
              <a:t>Χρησιμοποιήστε γραβάτα, μαντήλια ή ότι άλλο βρείτε.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999945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>
            <a:normAutofit fontScale="90000"/>
          </a:bodyPr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Τραύμα στο </a:t>
            </a:r>
            <a:r>
              <a:rPr lang="el-GR" sz="3300" b="1" dirty="0" smtClean="0">
                <a:latin typeface="Calibri"/>
              </a:rPr>
              <a:t>κεφάλι, στον </a:t>
            </a:r>
            <a:r>
              <a:rPr lang="el-GR" sz="3300" b="1" dirty="0" smtClean="0">
                <a:latin typeface="Calibri"/>
              </a:rPr>
              <a:t>αυχένα</a:t>
            </a:r>
            <a:r>
              <a:rPr lang="el-GR" sz="3300" b="1" dirty="0" smtClean="0">
                <a:latin typeface="Calibri"/>
              </a:rPr>
              <a:t> </a:t>
            </a:r>
            <a:r>
              <a:rPr lang="el-GR" sz="3300" b="1" dirty="0">
                <a:latin typeface="Calibri"/>
              </a:rPr>
              <a:t>ή </a:t>
            </a:r>
            <a:r>
              <a:rPr lang="el-GR" sz="3300" b="1" dirty="0" smtClean="0">
                <a:latin typeface="Calibri"/>
              </a:rPr>
              <a:t>στη </a:t>
            </a:r>
            <a:r>
              <a:rPr lang="el-GR" sz="3300" b="1" dirty="0">
                <a:latin typeface="Calibri"/>
              </a:rPr>
              <a:t>σπονδυλική στήλη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469267"/>
            <a:ext cx="8228766" cy="4768677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l-GR" sz="2500" dirty="0" smtClean="0">
                <a:latin typeface="Calibri"/>
              </a:rPr>
              <a:t>	Αν κάποιο άτομο χτύπησε στο κεφάλι του, στο πίσω μέρος του λαιμού ( αυχένας), </a:t>
            </a:r>
            <a:r>
              <a:rPr lang="el-GR" sz="2500" dirty="0" smtClean="0">
                <a:latin typeface="Calibri"/>
              </a:rPr>
              <a:t>στην </a:t>
            </a:r>
            <a:r>
              <a:rPr lang="el-GR" sz="2500" dirty="0">
                <a:latin typeface="Calibri"/>
              </a:rPr>
              <a:t>πλάτη ή </a:t>
            </a:r>
            <a:r>
              <a:rPr lang="el-GR" sz="2500" dirty="0" smtClean="0">
                <a:latin typeface="Calibri"/>
              </a:rPr>
              <a:t>στη </a:t>
            </a:r>
            <a:r>
              <a:rPr lang="el-GR" sz="2500" dirty="0">
                <a:latin typeface="Calibri"/>
              </a:rPr>
              <a:t>μέση </a:t>
            </a:r>
            <a:r>
              <a:rPr lang="el-GR" sz="2500" dirty="0" smtClean="0">
                <a:latin typeface="Calibri"/>
              </a:rPr>
              <a:t>του, τότε:</a:t>
            </a:r>
            <a:endParaRPr lang="el-GR" sz="2500" dirty="0">
              <a:latin typeface="Calibri"/>
            </a:endParaRPr>
          </a:p>
          <a:p>
            <a:pPr>
              <a:buNone/>
            </a:pPr>
            <a:r>
              <a:rPr lang="el-GR" sz="2500" dirty="0">
                <a:latin typeface="Calibri"/>
              </a:rPr>
              <a:t>	</a:t>
            </a:r>
            <a:r>
              <a:rPr lang="el-GR" sz="2500" b="1" dirty="0">
                <a:solidFill>
                  <a:srgbClr val="FF0000"/>
                </a:solidFill>
              </a:rPr>
              <a:t>Τι πρέπει να κάνουμε</a:t>
            </a:r>
            <a:r>
              <a:rPr lang="el-GR" sz="2500" b="1" dirty="0" smtClean="0">
                <a:solidFill>
                  <a:srgbClr val="FF0000"/>
                </a:solidFill>
              </a:rPr>
              <a:t>:</a:t>
            </a:r>
            <a:endParaRPr lang="el-GR" sz="2500" dirty="0" smtClean="0">
              <a:latin typeface="Calibri"/>
            </a:endParaRPr>
          </a:p>
          <a:p>
            <a:r>
              <a:rPr lang="el-GR" sz="2500" b="1" dirty="0" smtClean="0">
                <a:solidFill>
                  <a:srgbClr val="FF0000"/>
                </a:solidFill>
                <a:latin typeface="Calibri"/>
              </a:rPr>
              <a:t>Κρατήσετε </a:t>
            </a:r>
            <a:r>
              <a:rPr lang="el-GR" sz="2500" b="1" dirty="0">
                <a:solidFill>
                  <a:srgbClr val="FF0000"/>
                </a:solidFill>
                <a:latin typeface="Calibri"/>
              </a:rPr>
              <a:t>το άτομο ακίνητο</a:t>
            </a:r>
            <a:r>
              <a:rPr lang="el-GR" sz="2500" dirty="0">
                <a:latin typeface="Calibri"/>
              </a:rPr>
              <a:t>, ξαπλωμένο στη θέση που το βρήκατε, μέχρι να έρθει ασθενοφόρο.</a:t>
            </a:r>
          </a:p>
          <a:p>
            <a:r>
              <a:rPr lang="el-GR" sz="2500" b="1" dirty="0" smtClean="0">
                <a:solidFill>
                  <a:srgbClr val="FF0000"/>
                </a:solidFill>
                <a:latin typeface="Calibri"/>
              </a:rPr>
              <a:t>Πρέπει </a:t>
            </a:r>
            <a:r>
              <a:rPr lang="el-GR" sz="2500" b="1" dirty="0">
                <a:solidFill>
                  <a:srgbClr val="FF0000"/>
                </a:solidFill>
                <a:latin typeface="Calibri"/>
              </a:rPr>
              <a:t>να μεταφερθεί ακινητοποιημένο και με πολλή </a:t>
            </a:r>
            <a:r>
              <a:rPr lang="el-GR" sz="2500" b="1" dirty="0" smtClean="0">
                <a:solidFill>
                  <a:srgbClr val="FF0000"/>
                </a:solidFill>
                <a:latin typeface="Calibri"/>
              </a:rPr>
              <a:t>προσοχή.</a:t>
            </a:r>
          </a:p>
          <a:p>
            <a:r>
              <a:rPr lang="el-GR" sz="2500" dirty="0" smtClean="0"/>
              <a:t>Φροντίστε </a:t>
            </a:r>
            <a:r>
              <a:rPr lang="el-GR" sz="2500" dirty="0"/>
              <a:t>το άτομο να είναι ζεστό και άνετο</a:t>
            </a:r>
            <a:r>
              <a:rPr lang="el-GR" sz="2500" dirty="0" smtClean="0"/>
              <a:t>.</a:t>
            </a:r>
          </a:p>
          <a:p>
            <a:r>
              <a:rPr lang="el-GR" sz="2500" dirty="0" smtClean="0"/>
              <a:t>Αν </a:t>
            </a:r>
            <a:r>
              <a:rPr lang="el-GR" sz="2500" dirty="0"/>
              <a:t>δεν αισθάνεται καλά, μην δώσετε τίποτε να φάει ή να πιεί</a:t>
            </a:r>
            <a:r>
              <a:rPr lang="el-GR" sz="2500" dirty="0" smtClean="0"/>
              <a:t>.</a:t>
            </a:r>
          </a:p>
          <a:p>
            <a:r>
              <a:rPr lang="el-GR" sz="2800" b="1" dirty="0">
                <a:solidFill>
                  <a:srgbClr val="4F6228"/>
                </a:solidFill>
              </a:rPr>
              <a:t>Ειδοποιείστε πολύ γρήγορα κάποιον </a:t>
            </a:r>
            <a:r>
              <a:rPr lang="el-GR" sz="2800" b="1" dirty="0" smtClean="0">
                <a:solidFill>
                  <a:srgbClr val="4F6228"/>
                </a:solidFill>
              </a:rPr>
              <a:t>ενήλικα.</a:t>
            </a:r>
            <a:endParaRPr lang="el-GR" sz="2500" dirty="0"/>
          </a:p>
          <a:p>
            <a:pPr lvl="0">
              <a:buNone/>
            </a:pPr>
            <a:endParaRPr lang="el-GR" sz="2500" b="1" dirty="0">
              <a:solidFill>
                <a:srgbClr val="FF0000"/>
              </a:solidFill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7643222" cy="607993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Πνιγμός από ξένο σώμα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077323"/>
            <a:ext cx="4330854" cy="516062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l-GR" sz="2400" dirty="0" smtClean="0"/>
              <a:t>	Αν κάποιο αντικείμενο  περάσει στο λαιμό (στον αεραγωγό) κάποιου ατόμου, </a:t>
            </a:r>
            <a:r>
              <a:rPr lang="el-GR" sz="2400" dirty="0" smtClean="0"/>
              <a:t>τότε </a:t>
            </a:r>
            <a:r>
              <a:rPr lang="el-GR" sz="2400" dirty="0" smtClean="0">
                <a:solidFill>
                  <a:srgbClr val="FF0000"/>
                </a:solidFill>
              </a:rPr>
              <a:t>δεν </a:t>
            </a:r>
            <a:r>
              <a:rPr lang="el-GR" sz="2400" dirty="0" smtClean="0">
                <a:solidFill>
                  <a:srgbClr val="FF0000"/>
                </a:solidFill>
              </a:rPr>
              <a:t>μπορεί να αναπνεύσει ελεύθερα… </a:t>
            </a:r>
          </a:p>
          <a:p>
            <a:pPr lvl="0">
              <a:buNone/>
            </a:pPr>
            <a:r>
              <a:rPr lang="el-GR" sz="2400" dirty="0" smtClean="0"/>
              <a:t>	Το </a:t>
            </a:r>
            <a:r>
              <a:rPr lang="el-GR" sz="2400" dirty="0"/>
              <a:t>χαρακτηριστικό σημείο, σε όλα τα άτομα που δεν μπορούν να αναπνεύσουν ελεύθερα, επειδή κάποιο αντικείμενο </a:t>
            </a:r>
            <a:r>
              <a:rPr lang="el-GR" sz="2400" dirty="0" smtClean="0"/>
              <a:t>έχει περάσει στο λαιμό τους είναι </a:t>
            </a:r>
            <a:r>
              <a:rPr lang="el-GR" sz="2400" dirty="0"/>
              <a:t>το </a:t>
            </a:r>
            <a:r>
              <a:rPr lang="el-GR" sz="2400" b="1" dirty="0"/>
              <a:t>κράτημα του λαιμού με το χέρι τους.</a:t>
            </a:r>
          </a:p>
          <a:p>
            <a:pPr lvl="0">
              <a:buNone/>
            </a:pPr>
            <a:endParaRPr lang="el-GR" sz="2000" dirty="0">
              <a:latin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988840"/>
            <a:ext cx="280831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l-GR" b="1" dirty="0" smtClean="0"/>
              <a:t>Πνιγμός από ξένο σώμα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l-GR" b="1" dirty="0" smtClean="0">
                <a:solidFill>
                  <a:srgbClr val="FF0000"/>
                </a:solidFill>
              </a:rPr>
              <a:t>	</a:t>
            </a:r>
            <a:r>
              <a:rPr lang="el-GR" sz="3400" b="1" dirty="0" smtClean="0">
                <a:solidFill>
                  <a:srgbClr val="FF0000"/>
                </a:solidFill>
              </a:rPr>
              <a:t>Τι πρέπει να κάνουμε:</a:t>
            </a:r>
            <a:endParaRPr lang="el-GR" sz="3400" dirty="0" smtClean="0"/>
          </a:p>
          <a:p>
            <a:pPr lvl="0"/>
            <a:r>
              <a:rPr lang="el-GR" sz="3400" dirty="0" smtClean="0"/>
              <a:t>Ο </a:t>
            </a:r>
            <a:r>
              <a:rPr lang="el-GR" sz="3400" b="1" dirty="0" smtClean="0">
                <a:solidFill>
                  <a:srgbClr val="FF0000"/>
                </a:solidFill>
              </a:rPr>
              <a:t>δυνατός βήχας </a:t>
            </a:r>
            <a:r>
              <a:rPr lang="el-GR" sz="3400" dirty="0" smtClean="0"/>
              <a:t>είναι αποτελεσματικότερος από οποιαδήποτε προσπάθεια. Αν το άτομο βήχει, μην επιχειρήσετε τίποτε.</a:t>
            </a:r>
          </a:p>
          <a:p>
            <a:pPr lvl="0"/>
            <a:r>
              <a:rPr lang="el-GR" sz="3400" dirty="0" smtClean="0"/>
              <a:t>Αν το άτομο </a:t>
            </a:r>
            <a:r>
              <a:rPr lang="el-GR" sz="3400" b="1" dirty="0" smtClean="0"/>
              <a:t>διατηρεί τις αισθήσεις του,</a:t>
            </a:r>
            <a:r>
              <a:rPr lang="el-GR" sz="3400" dirty="0" smtClean="0"/>
              <a:t> ξεκινήστε αμέσως </a:t>
            </a:r>
            <a:r>
              <a:rPr lang="el-GR" sz="3400" b="1" dirty="0" smtClean="0">
                <a:solidFill>
                  <a:srgbClr val="FF0000"/>
                </a:solidFill>
              </a:rPr>
              <a:t>χτυπήματα στην πλάτη </a:t>
            </a:r>
            <a:r>
              <a:rPr lang="el-GR" sz="3400" dirty="0" smtClean="0"/>
              <a:t>και στη συνέχεια το</a:t>
            </a:r>
            <a:r>
              <a:rPr lang="el-GR" sz="3400" b="1" dirty="0" smtClean="0"/>
              <a:t>ν </a:t>
            </a:r>
            <a:r>
              <a:rPr lang="el-GR" sz="3400" b="1" dirty="0" smtClean="0">
                <a:solidFill>
                  <a:srgbClr val="FF0000"/>
                </a:solidFill>
              </a:rPr>
              <a:t>χειρισμό </a:t>
            </a:r>
            <a:r>
              <a:rPr lang="el-GR" sz="3400" b="1" dirty="0" err="1" smtClean="0">
                <a:solidFill>
                  <a:srgbClr val="FF0000"/>
                </a:solidFill>
              </a:rPr>
              <a:t>Heimlich</a:t>
            </a:r>
            <a:r>
              <a:rPr lang="el-GR" sz="3400" b="1" dirty="0" smtClean="0">
                <a:solidFill>
                  <a:srgbClr val="FF0000"/>
                </a:solidFill>
              </a:rPr>
              <a:t> </a:t>
            </a:r>
            <a:r>
              <a:rPr lang="el-GR" sz="3400" dirty="0" smtClean="0"/>
              <a:t>μέχρι να απομακρυνθεί το ξένο σώμα από τον αεραγωγό.</a:t>
            </a:r>
          </a:p>
          <a:p>
            <a:pPr lvl="0"/>
            <a:r>
              <a:rPr lang="el-GR" sz="3400" dirty="0" smtClean="0"/>
              <a:t>Επαναλάβετε τη διαδικασία με τα χτυπήματα στην πλάτη και στη συνέχεια τον χειρισμό </a:t>
            </a:r>
            <a:r>
              <a:rPr lang="el-GR" sz="3400" dirty="0" err="1" smtClean="0"/>
              <a:t>Heimlich</a:t>
            </a:r>
            <a:r>
              <a:rPr lang="el-GR" sz="3400" dirty="0" smtClean="0"/>
              <a:t> μέχρι το αντικείμενο να εξέλθει με το βήχα ή άτομο να αρχίσει να αναπνέει.</a:t>
            </a:r>
          </a:p>
          <a:p>
            <a:pPr lvl="0"/>
            <a:r>
              <a:rPr lang="el-GR" sz="3400" dirty="0" smtClean="0"/>
              <a:t>Αν το άτομο χάσει τις αισθήσεις του, ξαπλώστε το </a:t>
            </a:r>
          </a:p>
          <a:p>
            <a:pPr lvl="0">
              <a:buNone/>
            </a:pPr>
            <a:r>
              <a:rPr lang="el-GR" sz="3400" dirty="0" smtClean="0"/>
              <a:t>	ανάσκελα και ξεκινήστε, αν κάποιος είναι</a:t>
            </a:r>
          </a:p>
          <a:p>
            <a:pPr lvl="0">
              <a:buNone/>
            </a:pPr>
            <a:r>
              <a:rPr lang="el-GR" sz="3400" dirty="0" smtClean="0"/>
              <a:t>	εκπαιδευμένος, </a:t>
            </a:r>
            <a:r>
              <a:rPr lang="el-GR" sz="3400" dirty="0" err="1" smtClean="0"/>
              <a:t>καρδιοαναπνευστική</a:t>
            </a:r>
            <a:r>
              <a:rPr lang="el-GR" sz="3400" dirty="0" smtClean="0"/>
              <a:t> αναζωογόνηση.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sz="3600" b="1" dirty="0" smtClean="0"/>
              <a:t>Πνιγμός από ξένο σώμα</a:t>
            </a:r>
            <a:endParaRPr lang="el-GR" sz="3600" dirty="0"/>
          </a:p>
        </p:txBody>
      </p:sp>
      <p:sp>
        <p:nvSpPr>
          <p:cNvPr id="5" name="4 - Ορθογώνιο"/>
          <p:cNvSpPr/>
          <p:nvPr/>
        </p:nvSpPr>
        <p:spPr>
          <a:xfrm>
            <a:off x="755576" y="1595021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dirty="0" smtClean="0"/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Χτυπήματα στην πλάτη:</a:t>
            </a:r>
          </a:p>
          <a:p>
            <a:pPr lvl="0"/>
            <a:r>
              <a:rPr lang="el-GR" sz="2400" dirty="0" smtClean="0"/>
              <a:t> Με τη βάση της παλάμης σας δώστε 5 σταθερά, δυνατά χτυπήματα στο κέντρο της πλάτης, ανάμεσα στις δύο ωμοπλάτες. Οι ωμοπλάτες είναι τα δύο πλατιά κόκαλα στο πίσω μέρος του θώρακα. </a:t>
            </a:r>
          </a:p>
          <a:p>
            <a:r>
              <a:rPr lang="el-GR" sz="2400" dirty="0" smtClean="0"/>
              <a:t>Επαναλάβετε τη διαδικασία με τα χτυπήματα στην πλάτη μέχρι το αντικείμενο να εξέλθει με το βήχα ή το άτομο να αρχίσει να αναπνέει.</a:t>
            </a:r>
          </a:p>
          <a:p>
            <a:pPr lvl="0"/>
            <a:endParaRPr lang="el-GR" sz="2400" dirty="0"/>
          </a:p>
        </p:txBody>
      </p:sp>
      <p:sp>
        <p:nvSpPr>
          <p:cNvPr id="1028" name="AutoShape 4" descr="ÎÏÎ¿ÏÎ­Î»ÎµÏÎ¼Î± ÎµÎ¹ÎºÏÎ½Î±Ï Î³Î¹Î± CHOKING HITTING THE BA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0" name="AutoShape 6" descr="ÎÏÎ¿ÏÎ­Î»ÎµÏÎ¼Î± ÎµÎ¹ÎºÏÎ½Î±Ï Î³Î¹Î± CHOKING HITTING THE BA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607993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Πνιγμός από ξένο σώμα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077323"/>
            <a:ext cx="8228766" cy="5160620"/>
          </a:xfrm>
        </p:spPr>
        <p:txBody>
          <a:bodyPr/>
          <a:lstStyle/>
          <a:p>
            <a:pPr lvl="0">
              <a:buNone/>
            </a:pPr>
            <a:r>
              <a:rPr lang="el-GR" sz="2000" dirty="0">
                <a:latin typeface="Calibri"/>
              </a:rPr>
              <a:t>	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587633" y="1142649"/>
            <a:ext cx="8360638" cy="513129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82945" tIns="41473" rIns="82945" bIns="41473" anchor="t" anchorCtr="0" compatLnSpc="1">
            <a:spAutoFit/>
          </a:bodyPr>
          <a:lstStyle/>
          <a:p>
            <a:pPr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1" dirty="0">
                <a:solidFill>
                  <a:srgbClr val="FF0000"/>
                </a:solidFill>
                <a:latin typeface="Calibri"/>
              </a:rPr>
              <a:t>Χειρισμός </a:t>
            </a:r>
            <a:r>
              <a:rPr lang="el-GR" sz="2400" b="1" dirty="0" err="1">
                <a:solidFill>
                  <a:srgbClr val="FF0000"/>
                </a:solidFill>
                <a:latin typeface="Calibri"/>
              </a:rPr>
              <a:t>Heimlich</a:t>
            </a:r>
            <a:r>
              <a:rPr lang="el-GR" sz="2400" b="1" dirty="0">
                <a:solidFill>
                  <a:srgbClr val="FF0000"/>
                </a:solidFill>
                <a:latin typeface="Calibri"/>
              </a:rPr>
              <a:t> (το άτομο πρέπει να έχει τις αισθήσεις του)</a:t>
            </a:r>
          </a:p>
          <a:p>
            <a:pPr defTabSz="829452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dirty="0">
                <a:solidFill>
                  <a:srgbClr val="000000"/>
                </a:solidFill>
                <a:latin typeface="Calibri"/>
              </a:rPr>
              <a:t>Σταθείτε πίσω από το άτομο και τοποθετήστε τους βραχίονές σας κάτω από τις μασχάλες του, με τέτοιο τρόπο που τα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χέρια σας 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να περιβάλλουν τον θώρακα του ατόμου.</a:t>
            </a:r>
          </a:p>
          <a:p>
            <a:pPr defTabSz="829452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dirty="0" smtClean="0">
                <a:solidFill>
                  <a:srgbClr val="000000"/>
                </a:solidFill>
              </a:rPr>
              <a:t>Ακουμπήστε το άτομο επάνω σας, με την πλάτη του στο σώμα σας.</a:t>
            </a:r>
          </a:p>
          <a:p>
            <a:pPr defTabSz="829452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Τοποθετήστε 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τη γροθιά σας, με τον αντίχειρα πάνω στην κοιλιά </a:t>
            </a: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του, 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ακριβώς πάνω από τον ομφαλό του. Μην τοποθετήσετε το χέρι σας ακριβώς πάνω στο κατώτερο άκρο του κεντρικού οστού του θώρακα (στέρνο).</a:t>
            </a:r>
          </a:p>
          <a:p>
            <a:pPr defTabSz="829452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Κρατήστε 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τη γροθιά σας με το άλλο σας χέρι.</a:t>
            </a:r>
          </a:p>
          <a:p>
            <a:pPr defTabSz="829452"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dirty="0" smtClean="0">
                <a:solidFill>
                  <a:srgbClr val="000000"/>
                </a:solidFill>
                <a:latin typeface="Calibri"/>
              </a:rPr>
              <a:t>Πιέστε 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γρήγορα και απότομα, με κατεύθυνση πίσω και πάνω, </a:t>
            </a:r>
            <a:r>
              <a:rPr lang="el-GR" sz="2400" dirty="0">
                <a:solidFill>
                  <a:srgbClr val="FF0000"/>
                </a:solidFill>
                <a:latin typeface="Calibri"/>
              </a:rPr>
              <a:t>πέντε φορές</a:t>
            </a:r>
            <a:r>
              <a:rPr lang="el-GR" sz="2400" dirty="0">
                <a:solidFill>
                  <a:srgbClr val="000000"/>
                </a:solidFill>
                <a:latin typeface="Calibri"/>
              </a:rPr>
              <a:t>.</a:t>
            </a:r>
            <a:endParaRPr lang="el-GR" sz="2400" b="1" dirty="0">
              <a:solidFill>
                <a:srgbClr val="000000"/>
              </a:solidFill>
              <a:latin typeface="Calibri"/>
            </a:endParaRPr>
          </a:p>
          <a:p>
            <a:pPr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b="1" i="1" dirty="0">
                <a:solidFill>
                  <a:srgbClr val="000000"/>
                </a:solidFill>
                <a:latin typeface="Calibri"/>
              </a:rPr>
              <a:t> </a:t>
            </a:r>
            <a:endParaRPr lang="el-GR" sz="1600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934620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Πνιγμός από ξένο σώμα</a:t>
            </a:r>
            <a:endParaRPr lang="el-GR" sz="3300" dirty="0">
              <a:latin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211960" y="1412776"/>
            <a:ext cx="4702858" cy="44420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4 - Ορθογώνιο"/>
          <p:cNvSpPr/>
          <p:nvPr/>
        </p:nvSpPr>
        <p:spPr>
          <a:xfrm>
            <a:off x="261040" y="2383812"/>
            <a:ext cx="3853727" cy="1237918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82945" tIns="41473" rIns="82945" bIns="41473" anchor="t" anchorCtr="0" compatLnSpc="1">
            <a:spAutoFit/>
          </a:bodyPr>
          <a:lstStyle/>
          <a:p>
            <a:pPr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500" b="1" dirty="0">
                <a:solidFill>
                  <a:srgbClr val="FF0000"/>
                </a:solidFill>
                <a:latin typeface="Calibri"/>
              </a:rPr>
              <a:t>Χειρισμός </a:t>
            </a:r>
            <a:r>
              <a:rPr lang="el-GR" sz="2500" b="1" dirty="0" err="1">
                <a:solidFill>
                  <a:srgbClr val="FF0000"/>
                </a:solidFill>
                <a:latin typeface="Calibri"/>
              </a:rPr>
              <a:t>Heimlich</a:t>
            </a:r>
            <a:endParaRPr lang="el-GR" sz="2500" b="1" dirty="0">
              <a:solidFill>
                <a:srgbClr val="FF0000"/>
              </a:solidFill>
              <a:latin typeface="Calibri"/>
            </a:endParaRPr>
          </a:p>
          <a:p>
            <a:pPr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500" b="1" dirty="0">
                <a:solidFill>
                  <a:srgbClr val="FF0000"/>
                </a:solidFill>
                <a:latin typeface="Calibri"/>
              </a:rPr>
              <a:t>(το άτομο πρέπει να έχει τις αισθήσεις του)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77072"/>
            <a:ext cx="2664296" cy="2002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522314" y="2514463"/>
            <a:ext cx="8228766" cy="114500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b="1">
                <a:latin typeface="Calibri"/>
              </a:rPr>
              <a:t>Ευχαριστώ πολύ!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 idx="4294967295"/>
          </p:nvPr>
        </p:nvSpPr>
        <p:spPr>
          <a:xfrm>
            <a:off x="718270" y="293428"/>
            <a:ext cx="7707463" cy="65324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Πρώτες βοήθειες</a:t>
            </a:r>
          </a:p>
        </p:txBody>
      </p:sp>
      <p:sp>
        <p:nvSpPr>
          <p:cNvPr id="3" name="2 - Θέση κειμένου"/>
          <p:cNvSpPr txBox="1">
            <a:spLocks noGrp="1"/>
          </p:cNvSpPr>
          <p:nvPr>
            <p:ph type="body" idx="4294967295"/>
          </p:nvPr>
        </p:nvSpPr>
        <p:spPr>
          <a:xfrm>
            <a:off x="522314" y="1011998"/>
            <a:ext cx="8228766" cy="5487246"/>
          </a:xfrm>
        </p:spPr>
        <p:txBody>
          <a:bodyPr/>
          <a:lstStyle/>
          <a:p>
            <a:pPr>
              <a:buNone/>
            </a:pPr>
            <a:r>
              <a:rPr lang="en-US" sz="2200" dirty="0">
                <a:latin typeface="Calibri"/>
              </a:rPr>
              <a:t>	</a:t>
            </a:r>
            <a:r>
              <a:rPr lang="el-GR" sz="2300" dirty="0"/>
              <a:t>Πρώτες βοήθειες είναι </a:t>
            </a:r>
            <a:r>
              <a:rPr lang="el-GR" sz="2300" b="1" dirty="0">
                <a:solidFill>
                  <a:srgbClr val="FF0000"/>
                </a:solidFill>
              </a:rPr>
              <a:t>η φροντίδα </a:t>
            </a:r>
            <a:r>
              <a:rPr lang="el-GR" sz="2300" dirty="0"/>
              <a:t>που δίνεται </a:t>
            </a:r>
            <a:r>
              <a:rPr lang="el-GR" sz="2300" b="1" dirty="0">
                <a:solidFill>
                  <a:srgbClr val="FF0000"/>
                </a:solidFill>
              </a:rPr>
              <a:t>γρήγορα</a:t>
            </a:r>
            <a:r>
              <a:rPr lang="el-GR" sz="2300" dirty="0">
                <a:solidFill>
                  <a:srgbClr val="FF0000"/>
                </a:solidFill>
              </a:rPr>
              <a:t> </a:t>
            </a:r>
            <a:r>
              <a:rPr lang="el-GR" sz="2300" dirty="0"/>
              <a:t>στο άτομο που τη χρειάζεται μετά από ένα ατύχημα ή ξαφνική αρρώστια μέχρι να έχει ιατρική φροντίδα</a:t>
            </a:r>
            <a:r>
              <a:rPr lang="el-GR" sz="2300" dirty="0" smtClean="0"/>
              <a:t>.</a:t>
            </a:r>
            <a:endParaRPr lang="el-GR" sz="2300" dirty="0">
              <a:latin typeface="Calibri"/>
            </a:endParaRPr>
          </a:p>
          <a:p>
            <a:pPr lvl="0">
              <a:buNone/>
            </a:pPr>
            <a:r>
              <a:rPr lang="el-GR" sz="2300" dirty="0">
                <a:latin typeface="Calibri"/>
              </a:rPr>
              <a:t>	</a:t>
            </a:r>
            <a:r>
              <a:rPr lang="el-GR" sz="2300" dirty="0" smtClean="0">
                <a:latin typeface="Calibri"/>
              </a:rPr>
              <a:t>Οι </a:t>
            </a:r>
            <a:r>
              <a:rPr lang="el-GR" sz="2300" b="1" dirty="0" smtClean="0">
                <a:solidFill>
                  <a:srgbClr val="FF0000"/>
                </a:solidFill>
                <a:latin typeface="Calibri"/>
              </a:rPr>
              <a:t>πρώτες βοήθειες έχουν μεγάλη σημασία</a:t>
            </a:r>
            <a:r>
              <a:rPr lang="el-GR" sz="2300" dirty="0" smtClean="0">
                <a:latin typeface="Calibri"/>
              </a:rPr>
              <a:t> </a:t>
            </a:r>
            <a:r>
              <a:rPr lang="el-GR" sz="2300" dirty="0">
                <a:latin typeface="Calibri"/>
              </a:rPr>
              <a:t>γιατί</a:t>
            </a:r>
            <a:r>
              <a:rPr lang="en-US" sz="2300" dirty="0">
                <a:latin typeface="Calibri"/>
              </a:rPr>
              <a:t>:</a:t>
            </a:r>
            <a:endParaRPr lang="el-GR" sz="2300" dirty="0">
              <a:latin typeface="Calibri"/>
            </a:endParaRPr>
          </a:p>
          <a:p>
            <a:pPr lvl="0"/>
            <a:r>
              <a:rPr lang="el-GR" sz="2300" dirty="0">
                <a:latin typeface="Calibri"/>
              </a:rPr>
              <a:t>Τα προβλήματα υγείας είναι συχνά στο σπίτι, στον δρόμο αλλά και στο περιβάλλον του σχολείου</a:t>
            </a:r>
          </a:p>
          <a:p>
            <a:pPr lvl="0"/>
            <a:r>
              <a:rPr lang="el-GR" sz="2300" dirty="0">
                <a:latin typeface="Calibri"/>
              </a:rPr>
              <a:t>Τα  ατυχήματα  είναι  συχνά  και  καθένας  από  εμάς  έχει  γίνει  τουλάχιστον  μια  φορά  μάρτυρας  ενός ατυχήματος.</a:t>
            </a:r>
          </a:p>
          <a:p>
            <a:pPr lvl="0"/>
            <a:r>
              <a:rPr lang="el-GR" sz="2300" dirty="0">
                <a:latin typeface="Calibri"/>
              </a:rPr>
              <a:t>Ποτέ δεν είναι δυνατόν να φθάσει αμέσως η ιατρική βοήθεια στον αυτοκινητόδρομο, στο σπίτι μας ή στο σχολείο.</a:t>
            </a:r>
          </a:p>
          <a:p>
            <a:pPr lvl="0"/>
            <a:r>
              <a:rPr lang="el-GR" sz="2300" dirty="0">
                <a:latin typeface="Calibri"/>
              </a:rPr>
              <a:t>Μερικές φορές, είναι καθοριστικά για τη ζωή του ανθρώπου τα πρώτα λεπτά μετά το συμβάν.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 idx="4294967295"/>
          </p:nvPr>
        </p:nvSpPr>
        <p:spPr>
          <a:xfrm>
            <a:off x="457170" y="273354"/>
            <a:ext cx="8228766" cy="73864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2900" b="1" dirty="0">
                <a:latin typeface="Calibri"/>
              </a:rPr>
              <a:t>Γενικές αρχές πρώτων βοηθειών</a:t>
            </a:r>
          </a:p>
        </p:txBody>
      </p:sp>
      <p:sp>
        <p:nvSpPr>
          <p:cNvPr id="3" name="2 - Θέση κειμένου"/>
          <p:cNvSpPr txBox="1">
            <a:spLocks noGrp="1"/>
          </p:cNvSpPr>
          <p:nvPr>
            <p:ph type="body" idx="4294967295"/>
          </p:nvPr>
        </p:nvSpPr>
        <p:spPr>
          <a:xfrm>
            <a:off x="456996" y="1142648"/>
            <a:ext cx="8228766" cy="4964652"/>
          </a:xfrm>
        </p:spPr>
        <p:txBody>
          <a:bodyPr/>
          <a:lstStyle/>
          <a:p>
            <a:pPr lvl="0"/>
            <a:r>
              <a:rPr lang="el-GR" sz="2400" dirty="0" smtClean="0"/>
              <a:t>Χρειάζεται να έχετε ψυχραιμία.</a:t>
            </a:r>
          </a:p>
          <a:p>
            <a:pPr lvl="0"/>
            <a:r>
              <a:rPr lang="el-GR" sz="2400" dirty="0" smtClean="0"/>
              <a:t>Τονώστε το ηθικό του ατόμου.</a:t>
            </a:r>
          </a:p>
          <a:p>
            <a:pPr lvl="0"/>
            <a:r>
              <a:rPr lang="el-GR" sz="2400" dirty="0" smtClean="0"/>
              <a:t>Φροντίστε να μην μαζευτούν πολλά άτομα τριγύρω, που απλά κοιτάνε από περιέργεια.</a:t>
            </a:r>
          </a:p>
          <a:p>
            <a:pPr lvl="0"/>
            <a:r>
              <a:rPr lang="el-GR" sz="2400" dirty="0" smtClean="0"/>
              <a:t>Φροντίστε το άτομο να είναι σε καλή θερμοκρασία. Αν χρειαστεί, τυλίξτε το με ένα μπουφάν ή μια ζακέτα.</a:t>
            </a:r>
          </a:p>
          <a:p>
            <a:pPr lvl="0"/>
            <a:r>
              <a:rPr lang="el-GR" sz="2400" dirty="0" smtClean="0"/>
              <a:t>Μην προσπαθήσετε να δώσετε υγρά, όταν το άτομο είναι λιπόθυμο και δεν έχει τις αισθήσεις του.</a:t>
            </a:r>
          </a:p>
          <a:p>
            <a:pPr lvl="0"/>
            <a:endParaRPr lang="el-GR" sz="2200" dirty="0"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607993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Ειδοποιώ γρήγορα για βοήθεια!!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011998"/>
            <a:ext cx="8228766" cy="5421921"/>
          </a:xfrm>
        </p:spPr>
        <p:txBody>
          <a:bodyPr/>
          <a:lstStyle/>
          <a:p>
            <a:pPr lvl="0">
              <a:buNone/>
            </a:pPr>
            <a:r>
              <a:rPr lang="el-GR" sz="2200" dirty="0">
                <a:solidFill>
                  <a:srgbClr val="FF0000"/>
                </a:solidFill>
              </a:rPr>
              <a:t>	</a:t>
            </a:r>
            <a:r>
              <a:rPr lang="el-GR" sz="2200" b="1" dirty="0">
                <a:latin typeface="Calibri"/>
              </a:rPr>
              <a:t>Αν υπάρξει επείγουσα ανάγκη χρειάζεται να ξέρουμε ποιον πρέπει να ειδοποιήσουμε.</a:t>
            </a:r>
          </a:p>
          <a:p>
            <a:pPr lvl="0">
              <a:buNone/>
            </a:pPr>
            <a:r>
              <a:rPr lang="el-GR" sz="2200" dirty="0">
                <a:solidFill>
                  <a:srgbClr val="FF0000"/>
                </a:solidFill>
                <a:latin typeface="Calibri"/>
              </a:rPr>
              <a:t>	</a:t>
            </a:r>
            <a:r>
              <a:rPr lang="el-GR" sz="2200" dirty="0">
                <a:latin typeface="Calibri"/>
              </a:rPr>
              <a:t>Αμέσως ειδοποιούμε τον πιο κοντινό ενήλικα, που μπορούμε να βρούμε. Κάποιος μπορεί να τρέξει ή να ενημερώσουμε με το  τηλέφωνο.</a:t>
            </a:r>
          </a:p>
          <a:p>
            <a:pPr lvl="0">
              <a:buNone/>
            </a:pPr>
            <a:r>
              <a:rPr lang="el-GR" sz="2200" dirty="0">
                <a:solidFill>
                  <a:srgbClr val="FF0000"/>
                </a:solidFill>
                <a:latin typeface="Calibri"/>
              </a:rPr>
              <a:t>	</a:t>
            </a:r>
            <a:r>
              <a:rPr lang="el-GR" sz="2200" b="1" dirty="0">
                <a:solidFill>
                  <a:srgbClr val="FF0000"/>
                </a:solidFill>
                <a:latin typeface="Calibri"/>
              </a:rPr>
              <a:t>Θυμόμαστε όμως ότι δεν αφήνουμε ποτέ μόνο το άτομο που παρουσίασε το πρόβλημα.</a:t>
            </a:r>
            <a:endParaRPr lang="el-GR" sz="2200" b="1" dirty="0">
              <a:latin typeface="Calibri"/>
            </a:endParaRPr>
          </a:p>
          <a:p>
            <a:pPr lvl="0">
              <a:buNone/>
            </a:pPr>
            <a:r>
              <a:rPr lang="el-GR" sz="2200" b="1" dirty="0">
                <a:latin typeface="Calibri"/>
              </a:rPr>
              <a:t>	Μερικά απαραίτητα τηλέφωνα</a:t>
            </a:r>
            <a:endParaRPr lang="el-GR" sz="2200" dirty="0">
              <a:latin typeface="Calibri"/>
            </a:endParaRPr>
          </a:p>
          <a:p>
            <a:pPr lvl="0"/>
            <a:r>
              <a:rPr lang="el-GR" sz="2200" dirty="0">
                <a:latin typeface="Calibri"/>
              </a:rPr>
              <a:t>Εθνικό Κέντρο Άμεσης Βοήθειας (166)</a:t>
            </a:r>
          </a:p>
          <a:p>
            <a:pPr lvl="0"/>
            <a:r>
              <a:rPr lang="el-GR" sz="2200" dirty="0">
                <a:latin typeface="Calibri"/>
              </a:rPr>
              <a:t>Κέντρο Δηλητηριάσεων (210-77.93.777)</a:t>
            </a:r>
          </a:p>
          <a:p>
            <a:pPr lvl="0"/>
            <a:r>
              <a:rPr lang="el-GR" sz="2200" dirty="0">
                <a:latin typeface="Calibri"/>
              </a:rPr>
              <a:t>Άμεση Δράση (100)</a:t>
            </a:r>
          </a:p>
          <a:p>
            <a:pPr lvl="0"/>
            <a:r>
              <a:rPr lang="el-GR" sz="2200" dirty="0">
                <a:latin typeface="Calibri"/>
              </a:rPr>
              <a:t>Πυροσβεστική Υπηρεσία (199)</a:t>
            </a:r>
          </a:p>
          <a:p>
            <a:pPr lvl="0">
              <a:buNone/>
            </a:pPr>
            <a:endParaRPr lang="el-GR" sz="2200" dirty="0">
              <a:latin typeface="Calibri"/>
            </a:endParaRPr>
          </a:p>
          <a:p>
            <a:pPr lvl="0"/>
            <a:endParaRPr lang="el-GR" dirty="0"/>
          </a:p>
        </p:txBody>
      </p:sp>
      <p:sp>
        <p:nvSpPr>
          <p:cNvPr id="4" name="3 - Έλλειψη"/>
          <p:cNvSpPr/>
          <p:nvPr/>
        </p:nvSpPr>
        <p:spPr>
          <a:xfrm>
            <a:off x="5290491" y="3624975"/>
            <a:ext cx="3657781" cy="228635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1 0"/>
              <a:gd name="f15" fmla="*/ f9 f0 1"/>
              <a:gd name="f16" fmla="*/ f10 f0 1"/>
              <a:gd name="f17" fmla="?: f11 f4 1"/>
              <a:gd name="f18" fmla="?: f12 f5 1"/>
              <a:gd name="f19" fmla="?: f13 f6 1"/>
              <a:gd name="f20" fmla="+- f14 0 f1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1 0"/>
              <a:gd name="f28" fmla="+- f21 0 f1"/>
              <a:gd name="f29" fmla="+- f22 0 f1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0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0 1"/>
              <a:gd name="f47" fmla="*/ f42 f30 1"/>
              <a:gd name="f48" fmla="*/ f41 f30 1"/>
              <a:gd name="f49" fmla="*/ f46 1 f8"/>
              <a:gd name="f50" fmla="*/ f44 f30 1"/>
              <a:gd name="f51" fmla="+- f49 0 f1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0" swAng="f1"/>
                <a:arcTo wR="f47" hR="f48" stAng="f2" swAng="f1"/>
                <a:arcTo wR="f47" hR="f48" stAng="f7" swAng="f1"/>
                <a:arcTo wR="f47" hR="f48" stAng="f1" swAng="f1"/>
                <a:close/>
              </a:path>
            </a:pathLst>
          </a:custGeom>
          <a:solidFill>
            <a:srgbClr val="77933C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82945" tIns="41473" rIns="82945" bIns="41473" anchor="ctr" anchorCtr="1" compatLnSpc="1"/>
          <a:lstStyle/>
          <a:p>
            <a:pPr algn="ctr" defTabSz="829452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200" b="1" dirty="0">
                <a:solidFill>
                  <a:srgbClr val="000000"/>
                </a:solidFill>
                <a:latin typeface="Calibri"/>
              </a:rPr>
              <a:t>Σε κάθε μια από τις καταστάσεις που αναφέρονται παρακάτω ειδοποιώ αμέσως!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Βασικός κανόνας για την προσωπική μου ασφάλεια!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l-GR"/>
              <a:t>	</a:t>
            </a:r>
          </a:p>
          <a:p>
            <a:pPr lvl="0">
              <a:buNone/>
            </a:pPr>
            <a:r>
              <a:rPr lang="el-GR">
                <a:latin typeface="Calibri"/>
              </a:rPr>
              <a:t>	</a:t>
            </a:r>
            <a:r>
              <a:rPr lang="el-GR" b="1">
                <a:solidFill>
                  <a:srgbClr val="FF0000"/>
                </a:solidFill>
                <a:latin typeface="Calibri"/>
              </a:rPr>
              <a:t>Δεν αγγίζω ποτέ με γυμνά χέρια </a:t>
            </a:r>
            <a:r>
              <a:rPr lang="el-GR">
                <a:latin typeface="Calibri"/>
              </a:rPr>
              <a:t>το αίμα ή τα άλλα σωματικά υγρά (π.χ. σίελο, έμετο κλπ.)</a:t>
            </a:r>
          </a:p>
          <a:p>
            <a:pPr lvl="0">
              <a:buNone/>
            </a:pPr>
            <a:r>
              <a:rPr lang="el-GR">
                <a:latin typeface="Calibri"/>
              </a:rPr>
              <a:t>	Μπορώ να χρησιμοποιήσω κάποιο ύφασμα (π.χ. πουλόβερ κλπ) ή να τυλίξω το χέρι μου σε πλαστική σακούλα.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 idx="4294967295"/>
          </p:nvPr>
        </p:nvSpPr>
        <p:spPr>
          <a:xfrm>
            <a:off x="457170" y="226652"/>
            <a:ext cx="8228766" cy="785346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Αιμορραγία</a:t>
            </a:r>
          </a:p>
        </p:txBody>
      </p:sp>
      <p:sp>
        <p:nvSpPr>
          <p:cNvPr id="3" name="2 - Θέση κειμένου"/>
          <p:cNvSpPr txBox="1">
            <a:spLocks noGrp="1"/>
          </p:cNvSpPr>
          <p:nvPr>
            <p:ph type="body" idx="4294967295"/>
          </p:nvPr>
        </p:nvSpPr>
        <p:spPr>
          <a:xfrm>
            <a:off x="326551" y="1207973"/>
            <a:ext cx="8228766" cy="483400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l-GR" sz="2200" dirty="0">
                <a:latin typeface="Calibri"/>
              </a:rPr>
              <a:t>	</a:t>
            </a:r>
            <a:r>
              <a:rPr lang="el-GR" sz="2400" b="1" dirty="0">
                <a:solidFill>
                  <a:srgbClr val="FF0000"/>
                </a:solidFill>
                <a:latin typeface="Calibri"/>
              </a:rPr>
              <a:t>Αν δούμε αίμα να τρέχει πρέπει να το σταματήσουμε.</a:t>
            </a:r>
          </a:p>
          <a:p>
            <a:pPr lvl="0"/>
            <a:r>
              <a:rPr lang="el-GR" sz="2400" dirty="0" smtClean="0"/>
              <a:t>Ο καλύτερος τρόπος να γίνει αυτό είναι να πιέσουμε το σημείο ή την περιοχή που αιμορραγεί με ένα ύφασμα.</a:t>
            </a:r>
          </a:p>
          <a:p>
            <a:pPr lvl="0"/>
            <a:r>
              <a:rPr lang="el-GR" sz="2400" dirty="0" smtClean="0"/>
              <a:t>Αν δεν υπάρχει κάποιο ύφασμα μπορούμε να πιέσουμε με το χέρι μας, που θα έχουμε τυλίξει με κάτι πλαστικό.</a:t>
            </a:r>
          </a:p>
          <a:p>
            <a:pPr lvl="0"/>
            <a:r>
              <a:rPr lang="el-GR" sz="2400" dirty="0" smtClean="0"/>
              <a:t>Εάν το ύφασμα «γεμίσει» με αίμα, δεν το αφαιρούμε. Προσθέτουμε και άλλο ύφασμα επάνω του.</a:t>
            </a:r>
          </a:p>
          <a:p>
            <a:pPr lvl="0"/>
            <a:r>
              <a:rPr lang="el-GR" sz="2400" dirty="0" smtClean="0"/>
              <a:t>Συνεχίζουμε </a:t>
            </a:r>
            <a:r>
              <a:rPr lang="el-GR" sz="2400" dirty="0" smtClean="0"/>
              <a:t>να </a:t>
            </a:r>
            <a:r>
              <a:rPr lang="el-GR" sz="2400" dirty="0" smtClean="0"/>
              <a:t>πιέζουμε σταθερά, </a:t>
            </a:r>
            <a:r>
              <a:rPr lang="el-GR" sz="2400" dirty="0" smtClean="0"/>
              <a:t>μέχρι να έρθει βοήθεια.</a:t>
            </a:r>
          </a:p>
          <a:p>
            <a:pPr lvl="0">
              <a:buNone/>
            </a:pPr>
            <a:endParaRPr lang="el-G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170" y="273354"/>
            <a:ext cx="8228766" cy="738644"/>
          </a:xfr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/>
          <a:lstStyle/>
          <a:p>
            <a:pPr lvl="0">
              <a:buNone/>
            </a:pPr>
            <a:r>
              <a:rPr lang="el-GR" sz="3300" b="1" dirty="0">
                <a:latin typeface="Calibri"/>
              </a:rPr>
              <a:t>Αιμορραγία</a:t>
            </a:r>
            <a:endParaRPr lang="el-GR" sz="3300" dirty="0">
              <a:latin typeface="Calibri"/>
            </a:endParaRP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170" y="1338624"/>
            <a:ext cx="4898639" cy="4768677"/>
          </a:xfrm>
        </p:spPr>
        <p:txBody>
          <a:bodyPr/>
          <a:lstStyle/>
          <a:p>
            <a:pPr lvl="0"/>
            <a:r>
              <a:rPr lang="el-GR" sz="2400" dirty="0" smtClean="0"/>
              <a:t>Είναι προτιμότερο το άτομο που αιμορραγεί να είναι ξαπλωμένο κάτω ή καθισμένο.</a:t>
            </a:r>
          </a:p>
          <a:p>
            <a:pPr lvl="0"/>
            <a:r>
              <a:rPr lang="el-GR" sz="2400" dirty="0" smtClean="0"/>
              <a:t>Αν γίνεται, σηκώστε ψηλά το μέλος που αιμορραγεί, πάνω από το επίπεδο της καρδιάς. Αυτό θα περιορίσει την απώλεια αίματος.</a:t>
            </a:r>
          </a:p>
          <a:p>
            <a:pPr lvl="0"/>
            <a:r>
              <a:rPr lang="el-GR" sz="2400" dirty="0" smtClean="0"/>
              <a:t>Σκεπάστε το άτομο με μια κουβέρτα ή ένα παλτό.</a:t>
            </a:r>
          </a:p>
          <a:p>
            <a:pPr lvl="0"/>
            <a:r>
              <a:rPr lang="el-GR" sz="2400" dirty="0" smtClean="0"/>
              <a:t>Αν υπάρχει αντικείμενο μέσα στην πληγή</a:t>
            </a:r>
            <a:r>
              <a:rPr lang="el-GR" sz="2400" b="1" dirty="0" smtClean="0"/>
              <a:t>, μην το απομακρύνετε.</a:t>
            </a:r>
            <a:endParaRPr lang="el-GR" sz="2400" dirty="0" smtClean="0"/>
          </a:p>
          <a:p>
            <a:pPr lvl="0"/>
            <a:endParaRPr lang="el-GR" sz="2200" dirty="0" smtClean="0"/>
          </a:p>
          <a:p>
            <a:pPr lvl="0"/>
            <a:endParaRPr lang="el-GR" sz="2400" dirty="0" smtClean="0"/>
          </a:p>
          <a:p>
            <a:pPr lvl="0"/>
            <a:endParaRPr lang="el-GR" sz="2200" dirty="0">
              <a:latin typeface="Calibri"/>
            </a:endParaRPr>
          </a:p>
          <a:p>
            <a:pPr lvl="0"/>
            <a:endParaRPr lang="el-GR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551764" y="1795893"/>
            <a:ext cx="3004605" cy="2643420"/>
          </a:xfrm>
          <a:prstGeom prst="rect">
            <a:avLst/>
          </a:prstGeom>
          <a:noFill/>
          <a:ln w="9528">
            <a:solidFill>
              <a:srgbClr val="558ED5"/>
            </a:solidFill>
            <a:prstDash val="solid"/>
            <a:miter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938</Words>
  <Application>Microsoft Office PowerPoint</Application>
  <PresentationFormat>Προβολή στην οθόνη (4:3)</PresentationFormat>
  <Paragraphs>252</Paragraphs>
  <Slides>39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39</vt:i4>
      </vt:variant>
    </vt:vector>
  </HeadingPairs>
  <TitlesOfParts>
    <vt:vector size="43" baseType="lpstr">
      <vt:lpstr>Microsoft YaHei</vt:lpstr>
      <vt:lpstr>Arial</vt:lpstr>
      <vt:lpstr>Calibri</vt:lpstr>
      <vt:lpstr>Θέμα του Office</vt:lpstr>
      <vt:lpstr>Αν χρειαστεί μπορώ  να βοηθήσω τον εαυτό μου και τους φίλους μου!</vt:lpstr>
      <vt:lpstr>Παρουσίαση του PowerPoint</vt:lpstr>
      <vt:lpstr>Πρώτες βοήθειες</vt:lpstr>
      <vt:lpstr>Πρώτες βοήθειες</vt:lpstr>
      <vt:lpstr>Γενικές αρχές πρώτων βοηθειών</vt:lpstr>
      <vt:lpstr>Ειδοποιώ γρήγορα για βοήθεια!!</vt:lpstr>
      <vt:lpstr>Βασικός κανόνας για την προσωπική μου ασφάλεια!</vt:lpstr>
      <vt:lpstr>Αιμορραγία</vt:lpstr>
      <vt:lpstr>Αιμορραγία</vt:lpstr>
      <vt:lpstr>Απώλεια αισθήσεων</vt:lpstr>
      <vt:lpstr>Απώλεια αισθήσεων</vt:lpstr>
      <vt:lpstr>Αντικείμενο ή έντομο στο αυτί</vt:lpstr>
      <vt:lpstr>Μάτια</vt:lpstr>
      <vt:lpstr>Μάτια</vt:lpstr>
      <vt:lpstr>Αιμορραγία από την μύτη</vt:lpstr>
      <vt:lpstr>Δηλητηριάσεις</vt:lpstr>
      <vt:lpstr>Δαγκώματα από ζώα</vt:lpstr>
      <vt:lpstr>Διάστρεμμα (στραμπούληγμα)</vt:lpstr>
      <vt:lpstr>Διάστρεμμα (στραμπούληγμα)</vt:lpstr>
      <vt:lpstr>Δόντια/Ούλα</vt:lpstr>
      <vt:lpstr>Δόντια/Ούλα</vt:lpstr>
      <vt:lpstr>Δόντια/Ούλα</vt:lpstr>
      <vt:lpstr>Εγκαύματα</vt:lpstr>
      <vt:lpstr>Εγκαύματα </vt:lpstr>
      <vt:lpstr>Εγκαύματα</vt:lpstr>
      <vt:lpstr>Φωτιά στα ρούχα</vt:lpstr>
      <vt:lpstr>Ηλεκτροπληξία</vt:lpstr>
      <vt:lpstr>Ηλεκτροπληξία</vt:lpstr>
      <vt:lpstr>Ηλεκτροπληξία</vt:lpstr>
      <vt:lpstr>Κάταγμα</vt:lpstr>
      <vt:lpstr>Κάταγμα</vt:lpstr>
      <vt:lpstr>Κάταγμα- Ακινητοποίηση άκρου</vt:lpstr>
      <vt:lpstr>Τραύμα στο κεφάλι, στον αυχένα ή στη σπονδυλική στήλη</vt:lpstr>
      <vt:lpstr>Πνιγμός από ξένο σώμα</vt:lpstr>
      <vt:lpstr>Πνιγμός από ξένο σώμα</vt:lpstr>
      <vt:lpstr>Πνιγμός από ξένο σώμα</vt:lpstr>
      <vt:lpstr>Πνιγμός από ξένο σώμα</vt:lpstr>
      <vt:lpstr>Πνιγμός από ξένο σώμα</vt:lpstr>
      <vt:lpstr>Ευχαριστώ πολύ!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 χρειαστεί μπορώ  να βοηθήσω τον εαυτό μου και τους φίλους μου!</dc:title>
  <dc:creator>Dell</dc:creator>
  <cp:lastModifiedBy>I_Antwniadou</cp:lastModifiedBy>
  <cp:revision>7</cp:revision>
  <dcterms:created xsi:type="dcterms:W3CDTF">2019-04-05T09:37:23Z</dcterms:created>
  <dcterms:modified xsi:type="dcterms:W3CDTF">2019-05-14T10:28:49Z</dcterms:modified>
</cp:coreProperties>
</file>